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EFEFE"/>
    <a:srgbClr val="B3B3B3"/>
    <a:srgbClr val="0A0A0A"/>
    <a:srgbClr val="181818"/>
    <a:srgbClr val="222222"/>
    <a:srgbClr val="1B1B1B"/>
    <a:srgbClr val="1E1E1E"/>
    <a:srgbClr val="6666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80" d="100"/>
          <a:sy n="80" d="100"/>
        </p:scale>
        <p:origin x="78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BD0E-E6E1-4E3E-93E4-4BA33D8455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269320-8561-43B1-95B0-F3194458E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DEAEF2-98E2-406C-8063-ECCBF2748C61}"/>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93D24389-2289-450F-894B-B8396CC43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1E947-B891-4C61-AD10-29D7F62A4B2A}"/>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1590356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5D1-99CB-4F59-97E5-2F831E51C6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AC41E2-25FB-4C8E-9F27-DA89E75AE6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4D2C-4C50-4201-B952-8EC3E5F1EFE2}"/>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D93D0E6C-3536-405F-B60E-E623C876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5494-E449-40DB-AE5E-FD157DB86035}"/>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161336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AB882-512C-46F1-A58F-2360936FE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006D6B-894D-47FF-A2D5-2942F29BE3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0B78D-08AA-4A8E-998E-D9080DAB71B0}"/>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8DA2F9F7-6D65-4DDE-A3FB-2BAF855F0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4BA3E-64F9-49C8-827C-DF651053C332}"/>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174645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DEA7-42DE-4F67-B21B-E686059FA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015AFC-3EAD-4853-96CE-C8A2C69DA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9E53E-C611-4ACB-9F57-627095495BB5}"/>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2C88DF0B-DE75-4E84-A802-983FA9CAD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9425F-A641-4C1E-A3DE-B70D4E4531D7}"/>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22465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A104-01F0-4317-8CCC-3F82C7A877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7950C5-455B-4987-8EA1-40B4CE2918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DD475D-2F4C-44D1-8E3C-7FA0B4A49EEE}"/>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31672A71-D22B-4F38-B81B-5AE4A6139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C994C-9763-4E51-BBBA-E6BB210C9332}"/>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98375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E24A-EEEA-4BCA-B337-80F27C0BE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9875E3-BEBE-4C33-AE40-6FB64D3B25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43445-CA72-42BA-96A4-584F91D45A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F12C43-5419-42C1-AA4C-C78B61AAB99F}"/>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6" name="Footer Placeholder 5">
            <a:extLst>
              <a:ext uri="{FF2B5EF4-FFF2-40B4-BE49-F238E27FC236}">
                <a16:creationId xmlns:a16="http://schemas.microsoft.com/office/drawing/2014/main" id="{E02339CD-BCBB-4864-BBE2-3087DF539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CE044-9205-4747-9016-D270FB78FDC7}"/>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368521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6C39-D218-4D0B-ABD7-D3531CBB90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2FC41A-7F1C-4EE3-89A9-2A339A0B5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58FAB1-8DC1-4683-BB9E-3AA5CE5F62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8885FD-E487-425F-8743-B398D34CE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9F78A-2D1B-414F-AE7B-CF6C6CCCF5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374D65-DA64-4428-81E4-535E44E2900D}"/>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8" name="Footer Placeholder 7">
            <a:extLst>
              <a:ext uri="{FF2B5EF4-FFF2-40B4-BE49-F238E27FC236}">
                <a16:creationId xmlns:a16="http://schemas.microsoft.com/office/drawing/2014/main" id="{157C5BDB-0C8B-490F-AD59-1D43CA030C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A3681-79D8-44E4-927E-939883A06F42}"/>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237284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DF29-F176-4328-8184-3719A10DAF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622A87-04C1-4706-8EE3-C6A452764EC0}"/>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4" name="Footer Placeholder 3">
            <a:extLst>
              <a:ext uri="{FF2B5EF4-FFF2-40B4-BE49-F238E27FC236}">
                <a16:creationId xmlns:a16="http://schemas.microsoft.com/office/drawing/2014/main" id="{45EBE8ED-2EDD-402B-997C-BD83D36A8D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DABD3-2A91-4F80-979F-C677449B082C}"/>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404411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EF4B1-9D6E-42D9-AA1B-E0A1DAFED548}"/>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3" name="Footer Placeholder 2">
            <a:extLst>
              <a:ext uri="{FF2B5EF4-FFF2-40B4-BE49-F238E27FC236}">
                <a16:creationId xmlns:a16="http://schemas.microsoft.com/office/drawing/2014/main" id="{CDF98B24-D80C-4188-B977-EBF2DB6DEA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D9291-D6F9-48DF-A27D-D863640604A6}"/>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165629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A592-D9B2-4E65-A891-B19683EEF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9E7A08-9E91-4A70-BEC5-1A4D1BC50D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0F644-F437-406B-BA04-C86624A1E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F5DA4-BE57-459F-88E1-165906B06BE2}"/>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6" name="Footer Placeholder 5">
            <a:extLst>
              <a:ext uri="{FF2B5EF4-FFF2-40B4-BE49-F238E27FC236}">
                <a16:creationId xmlns:a16="http://schemas.microsoft.com/office/drawing/2014/main" id="{1B47B501-8BAA-4F6A-A376-9A651A80B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2CEC7-AAB8-4264-9A05-1D62BC57FF0B}"/>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94291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4DB1-BADB-41A3-A758-224DFFF9A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332184-DB31-4BDC-84E8-9DB95FA57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CFFE0B-BFC9-487D-BE02-6ACC523F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3AD68-EA33-4D90-9CB3-8F3EA902F952}"/>
              </a:ext>
            </a:extLst>
          </p:cNvPr>
          <p:cNvSpPr>
            <a:spLocks noGrp="1"/>
          </p:cNvSpPr>
          <p:nvPr>
            <p:ph type="dt" sz="half" idx="10"/>
          </p:nvPr>
        </p:nvSpPr>
        <p:spPr/>
        <p:txBody>
          <a:bodyPr/>
          <a:lstStyle/>
          <a:p>
            <a:fld id="{CC6F237A-5FF0-436F-83F8-0779CCAA591A}" type="datetimeFigureOut">
              <a:rPr lang="en-US" smtClean="0"/>
              <a:t>5/15/2021</a:t>
            </a:fld>
            <a:endParaRPr lang="en-US"/>
          </a:p>
        </p:txBody>
      </p:sp>
      <p:sp>
        <p:nvSpPr>
          <p:cNvPr id="6" name="Footer Placeholder 5">
            <a:extLst>
              <a:ext uri="{FF2B5EF4-FFF2-40B4-BE49-F238E27FC236}">
                <a16:creationId xmlns:a16="http://schemas.microsoft.com/office/drawing/2014/main" id="{83D1F972-52E4-412D-BB8C-4DD0DF212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1CCE7-3F80-4AC5-933F-F5E42364046A}"/>
              </a:ext>
            </a:extLst>
          </p:cNvPr>
          <p:cNvSpPr>
            <a:spLocks noGrp="1"/>
          </p:cNvSpPr>
          <p:nvPr>
            <p:ph type="sldNum" sz="quarter" idx="12"/>
          </p:nvPr>
        </p:nvSpPr>
        <p:spPr/>
        <p:txBody>
          <a:bodyPr/>
          <a:lstStyle/>
          <a:p>
            <a:fld id="{B7921D74-E1E7-4DD3-A4A0-7973DA7D0593}" type="slidenum">
              <a:rPr lang="en-US" smtClean="0"/>
              <a:t>‹#›</a:t>
            </a:fld>
            <a:endParaRPr lang="en-US"/>
          </a:p>
        </p:txBody>
      </p:sp>
    </p:spTree>
    <p:extLst>
      <p:ext uri="{BB962C8B-B14F-4D97-AF65-F5344CB8AC3E}">
        <p14:creationId xmlns:p14="http://schemas.microsoft.com/office/powerpoint/2010/main" val="220805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0C1EDC-4A52-4E57-A123-1A076364E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11F665-69E8-4860-8CEE-DE91BEFF9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6CBC8-308B-4DCE-8FBB-4BA6C36ED9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F237A-5FF0-436F-83F8-0779CCAA591A}" type="datetimeFigureOut">
              <a:rPr lang="en-US" smtClean="0"/>
              <a:t>5/15/2021</a:t>
            </a:fld>
            <a:endParaRPr lang="en-US"/>
          </a:p>
        </p:txBody>
      </p:sp>
      <p:sp>
        <p:nvSpPr>
          <p:cNvPr id="5" name="Footer Placeholder 4">
            <a:extLst>
              <a:ext uri="{FF2B5EF4-FFF2-40B4-BE49-F238E27FC236}">
                <a16:creationId xmlns:a16="http://schemas.microsoft.com/office/drawing/2014/main" id="{345A6BC0-0770-4AD6-A7F8-67F35E65D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CE53D1-8850-4D91-AD9B-6E7ED7633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21D74-E1E7-4DD3-A4A0-7973DA7D0593}" type="slidenum">
              <a:rPr lang="en-US" smtClean="0"/>
              <a:t>‹#›</a:t>
            </a:fld>
            <a:endParaRPr lang="en-US"/>
          </a:p>
        </p:txBody>
      </p:sp>
    </p:spTree>
    <p:extLst>
      <p:ext uri="{BB962C8B-B14F-4D97-AF65-F5344CB8AC3E}">
        <p14:creationId xmlns:p14="http://schemas.microsoft.com/office/powerpoint/2010/main" val="98929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2.jp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4.jp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4.jp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4.jp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6.jp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7.jp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4.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gif"/><Relationship Id="rId5" Type="http://schemas.openxmlformats.org/officeDocument/2006/relationships/image" Target="../media/image8.jpg"/><Relationship Id="rId15" Type="http://schemas.openxmlformats.org/officeDocument/2006/relationships/image" Target="../media/image30.pn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4.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gif"/><Relationship Id="rId5" Type="http://schemas.openxmlformats.org/officeDocument/2006/relationships/image" Target="../media/image8.jpg"/><Relationship Id="rId15" Type="http://schemas.openxmlformats.org/officeDocument/2006/relationships/image" Target="../media/image30.pn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5.pn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gif"/></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jp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gif"/><Relationship Id="rId4" Type="http://schemas.openxmlformats.org/officeDocument/2006/relationships/image" Target="../media/image17.jp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jp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gif"/><Relationship Id="rId10" Type="http://schemas.openxmlformats.org/officeDocument/2006/relationships/image" Target="../media/image3.png"/><Relationship Id="rId4" Type="http://schemas.openxmlformats.org/officeDocument/2006/relationships/image" Target="../media/image17.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0.jp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A0CB87-5BD7-4EE6-9010-9682D144155C}"/>
              </a:ext>
            </a:extLst>
          </p:cNvPr>
          <p:cNvSpPr/>
          <p:nvPr/>
        </p:nvSpPr>
        <p:spPr>
          <a:xfrm>
            <a:off x="0" y="0"/>
            <a:ext cx="12192000" cy="68580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F4CEC39-2202-4DDA-810D-48672D240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072" y="2670291"/>
            <a:ext cx="1483855" cy="1517418"/>
          </a:xfrm>
          <a:prstGeom prst="rect">
            <a:avLst/>
          </a:prstGeom>
        </p:spPr>
      </p:pic>
    </p:spTree>
    <p:extLst>
      <p:ext uri="{BB962C8B-B14F-4D97-AF65-F5344CB8AC3E}">
        <p14:creationId xmlns:p14="http://schemas.microsoft.com/office/powerpoint/2010/main" val="2518691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Quan hệ biện chứng</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FEFEFE"/>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400110"/>
          </a:xfrm>
          <a:prstGeom prst="rect">
            <a:avLst/>
          </a:prstGeom>
          <a:noFill/>
        </p:spPr>
        <p:txBody>
          <a:bodyPr wrap="square" rtlCol="0">
            <a:spAutoFit/>
          </a:bodyPr>
          <a:lstStyle/>
          <a:p>
            <a:r>
              <a:rPr lang="en-US" sz="2000" b="1">
                <a:solidFill>
                  <a:srgbClr val="FEFEFE"/>
                </a:solidFill>
              </a:rPr>
              <a:t>Phân tích mối quan hệ biện chứng giữa nguyên nhân và kết quả</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84775"/>
          </a:xfrm>
          <a:prstGeom prst="rect">
            <a:avLst/>
          </a:prstGeom>
          <a:noFill/>
        </p:spPr>
        <p:txBody>
          <a:bodyPr wrap="square" rtlCol="0">
            <a:spAutoFit/>
          </a:bodyPr>
          <a:lstStyle/>
          <a:p>
            <a:r>
              <a:rPr lang="en-US" sz="3200" b="1">
                <a:solidFill>
                  <a:srgbClr val="FEFEFE"/>
                </a:solidFill>
              </a:rPr>
              <a:t>Nguyên nhân</a:t>
            </a:r>
          </a:p>
        </p:txBody>
      </p:sp>
      <p:sp>
        <p:nvSpPr>
          <p:cNvPr id="2" name="TextBox 1">
            <a:extLst>
              <a:ext uri="{FF2B5EF4-FFF2-40B4-BE49-F238E27FC236}">
                <a16:creationId xmlns:a16="http://schemas.microsoft.com/office/drawing/2014/main" id="{C0041277-A3F7-4FC1-9AFE-546F323FB486}"/>
              </a:ext>
            </a:extLst>
          </p:cNvPr>
          <p:cNvSpPr txBox="1"/>
          <p:nvPr/>
        </p:nvSpPr>
        <p:spPr>
          <a:xfrm>
            <a:off x="3307288" y="3251211"/>
            <a:ext cx="8356167" cy="707886"/>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L</a:t>
            </a:r>
            <a:r>
              <a:rPr lang="vi-VN" sz="2000" b="1">
                <a:solidFill>
                  <a:srgbClr val="FEFEFE"/>
                </a:solidFill>
                <a:effectLst/>
                <a:latin typeface="Calibri" panose="020F0502020204030204" pitchFamily="34" charset="0"/>
                <a:cs typeface="Calibri" panose="020F0502020204030204" pitchFamily="34" charset="0"/>
              </a:rPr>
              <a:t>à sự tác động lẫn nhau giữa các mặt trong cùng một sự vật hoặc giữa các sự vật với nhau gây ra một hoặc hơn một sự biến đổi nhất định.</a:t>
            </a:r>
            <a:endParaRPr lang="en-US" sz="2000" b="1">
              <a:solidFill>
                <a:srgbClr val="FEFEFE"/>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0CAA5E5-B4CC-4BF9-AA02-0957866C51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0181" y="368964"/>
            <a:ext cx="1342181" cy="1592275"/>
          </a:xfrm>
          <a:prstGeom prst="rect">
            <a:avLst/>
          </a:prstGeom>
        </p:spPr>
      </p:pic>
      <p:sp>
        <p:nvSpPr>
          <p:cNvPr id="51" name="TextBox 50">
            <a:extLst>
              <a:ext uri="{FF2B5EF4-FFF2-40B4-BE49-F238E27FC236}">
                <a16:creationId xmlns:a16="http://schemas.microsoft.com/office/drawing/2014/main" id="{69ED8C89-48F0-4AFF-B792-A8F07D087CD0}"/>
              </a:ext>
            </a:extLst>
          </p:cNvPr>
          <p:cNvSpPr txBox="1"/>
          <p:nvPr/>
        </p:nvSpPr>
        <p:spPr>
          <a:xfrm>
            <a:off x="3307290" y="3903658"/>
            <a:ext cx="8099658" cy="584775"/>
          </a:xfrm>
          <a:prstGeom prst="rect">
            <a:avLst/>
          </a:prstGeom>
          <a:noFill/>
        </p:spPr>
        <p:txBody>
          <a:bodyPr wrap="square" rtlCol="0">
            <a:spAutoFit/>
          </a:bodyPr>
          <a:lstStyle/>
          <a:p>
            <a:r>
              <a:rPr lang="en-US" sz="3200" b="1">
                <a:solidFill>
                  <a:srgbClr val="FEFEFE"/>
                </a:solidFill>
              </a:rPr>
              <a:t>Kết quả</a:t>
            </a:r>
          </a:p>
        </p:txBody>
      </p:sp>
      <p:sp>
        <p:nvSpPr>
          <p:cNvPr id="52" name="TextBox 51">
            <a:extLst>
              <a:ext uri="{FF2B5EF4-FFF2-40B4-BE49-F238E27FC236}">
                <a16:creationId xmlns:a16="http://schemas.microsoft.com/office/drawing/2014/main" id="{AE2404BF-CD83-4FE5-8923-2089E21B8B55}"/>
              </a:ext>
            </a:extLst>
          </p:cNvPr>
          <p:cNvSpPr txBox="1"/>
          <p:nvPr/>
        </p:nvSpPr>
        <p:spPr>
          <a:xfrm>
            <a:off x="3307287" y="4410984"/>
            <a:ext cx="8356167" cy="707886"/>
          </a:xfrm>
          <a:prstGeom prst="rect">
            <a:avLst/>
          </a:prstGeom>
          <a:noFill/>
        </p:spPr>
        <p:txBody>
          <a:bodyPr wrap="square" rtlCol="0">
            <a:spAutoFit/>
          </a:bodyPr>
          <a:lstStyle/>
          <a:p>
            <a:r>
              <a:rPr lang="en-US" sz="2000" b="1">
                <a:solidFill>
                  <a:srgbClr val="FEFEFE"/>
                </a:solidFill>
                <a:effectLst/>
                <a:cs typeface="Arial" panose="020B0604020202020204" pitchFamily="34" charset="0"/>
              </a:rPr>
              <a:t>là sự biến đổi xuất hiện do sự tác động lẫn nhau của các mặt trong một sự vật hoặc giữa các sự vật với nhau.</a:t>
            </a:r>
            <a:endParaRPr lang="en-US" sz="2000" b="1">
              <a:solidFill>
                <a:srgbClr val="FEFEFE"/>
              </a:solidFill>
              <a:cs typeface="Arial" panose="020B0604020202020204" pitchFamily="34" charset="0"/>
            </a:endParaRPr>
          </a:p>
        </p:txBody>
      </p:sp>
      <p:sp>
        <p:nvSpPr>
          <p:cNvPr id="54" name="TextBox 53">
            <a:extLst>
              <a:ext uri="{FF2B5EF4-FFF2-40B4-BE49-F238E27FC236}">
                <a16:creationId xmlns:a16="http://schemas.microsoft.com/office/drawing/2014/main" id="{46F8AD1F-BC0E-40B6-B411-1EEDF5E4BB19}"/>
              </a:ext>
            </a:extLst>
          </p:cNvPr>
          <p:cNvSpPr txBox="1"/>
          <p:nvPr/>
        </p:nvSpPr>
        <p:spPr>
          <a:xfrm>
            <a:off x="61467" y="3460015"/>
            <a:ext cx="3024634" cy="253916"/>
          </a:xfrm>
          <a:prstGeom prst="rect">
            <a:avLst/>
          </a:prstGeom>
          <a:solidFill>
            <a:srgbClr val="000000"/>
          </a:solidFill>
        </p:spPr>
        <p:txBody>
          <a:bodyPr wrap="square" rtlCol="0">
            <a:spAutoFit/>
          </a:bodyPr>
          <a:lstStyle/>
          <a:p>
            <a:r>
              <a:rPr lang="en-US" sz="1050" b="1">
                <a:solidFill>
                  <a:srgbClr val="B3B3B3"/>
                </a:solidFill>
              </a:rPr>
              <a:t>Mối quan hệ giữa nguyên nhân và kết quả</a:t>
            </a:r>
          </a:p>
        </p:txBody>
      </p:sp>
      <p:sp>
        <p:nvSpPr>
          <p:cNvPr id="55" name="TextBox 54">
            <a:extLst>
              <a:ext uri="{FF2B5EF4-FFF2-40B4-BE49-F238E27FC236}">
                <a16:creationId xmlns:a16="http://schemas.microsoft.com/office/drawing/2014/main" id="{57E1ED51-56DE-4CC2-A860-BEDDAFAFF32B}"/>
              </a:ext>
            </a:extLst>
          </p:cNvPr>
          <p:cNvSpPr txBox="1"/>
          <p:nvPr/>
        </p:nvSpPr>
        <p:spPr>
          <a:xfrm>
            <a:off x="61467" y="3639215"/>
            <a:ext cx="2986534" cy="253916"/>
          </a:xfrm>
          <a:prstGeom prst="rect">
            <a:avLst/>
          </a:prstGeom>
          <a:solidFill>
            <a:srgbClr val="000000"/>
          </a:solidFill>
        </p:spPr>
        <p:txBody>
          <a:bodyPr wrap="square" rtlCol="0">
            <a:spAutoFit/>
          </a:bodyPr>
          <a:lstStyle/>
          <a:p>
            <a:r>
              <a:rPr lang="en-US" sz="1050" b="1">
                <a:solidFill>
                  <a:srgbClr val="FEFEFE"/>
                </a:solidFill>
              </a:rPr>
              <a:t>Thực tiễn</a:t>
            </a:r>
          </a:p>
        </p:txBody>
      </p:sp>
      <p:pic>
        <p:nvPicPr>
          <p:cNvPr id="56" name="Picture 55">
            <a:extLst>
              <a:ext uri="{FF2B5EF4-FFF2-40B4-BE49-F238E27FC236}">
                <a16:creationId xmlns:a16="http://schemas.microsoft.com/office/drawing/2014/main" id="{2BAFAD36-A3FC-4305-99F6-5A46A47B0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715459">
            <a:off x="8911066" y="6974652"/>
            <a:ext cx="695597" cy="881743"/>
          </a:xfrm>
          <a:prstGeom prst="rect">
            <a:avLst/>
          </a:prstGeom>
        </p:spPr>
      </p:pic>
    </p:spTree>
    <p:extLst>
      <p:ext uri="{BB962C8B-B14F-4D97-AF65-F5344CB8AC3E}">
        <p14:creationId xmlns:p14="http://schemas.microsoft.com/office/powerpoint/2010/main" val="2192070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5E-6 0 L -0.68542 -0.48426 " pathEditMode="relative" rAng="0" ptsTypes="AA">
                                      <p:cBhvr>
                                        <p:cTn id="22" dur="1000" fill="hold"/>
                                        <p:tgtEl>
                                          <p:spTgt spid="56"/>
                                        </p:tgtEl>
                                        <p:attrNameLst>
                                          <p:attrName>ppt_x</p:attrName>
                                          <p:attrName>ppt_y</p:attrName>
                                        </p:attrNameLst>
                                      </p:cBhvr>
                                      <p:rCtr x="-34271" y="-24213"/>
                                    </p:animMotion>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P spid="51" grpId="0"/>
      <p:bldP spid="52" grpId="0"/>
      <p:bldP spid="5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400110"/>
          </a:xfrm>
          <a:prstGeom prst="rect">
            <a:avLst/>
          </a:prstGeom>
          <a:noFill/>
        </p:spPr>
        <p:txBody>
          <a:bodyPr wrap="square" rtlCol="0">
            <a:spAutoFit/>
          </a:bodyPr>
          <a:lstStyle/>
          <a:p>
            <a:r>
              <a:rPr lang="en-US" sz="2000" b="1">
                <a:solidFill>
                  <a:srgbClr val="FEFEFE"/>
                </a:solidFill>
              </a:rPr>
              <a:t>Thực tiễn là gì? Trình bày các hoạt động thực tiễn cơ bản?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84775"/>
          </a:xfrm>
          <a:prstGeom prst="rect">
            <a:avLst/>
          </a:prstGeom>
          <a:noFill/>
        </p:spPr>
        <p:txBody>
          <a:bodyPr wrap="square" rtlCol="0">
            <a:spAutoFit/>
          </a:bodyPr>
          <a:lstStyle/>
          <a:p>
            <a:r>
              <a:rPr lang="en-US" sz="3200" b="1">
                <a:solidFill>
                  <a:srgbClr val="FEFEFE"/>
                </a:solidFill>
              </a:rPr>
              <a:t>Thực tiễn</a:t>
            </a:r>
          </a:p>
        </p:txBody>
      </p:sp>
      <p:sp>
        <p:nvSpPr>
          <p:cNvPr id="2" name="TextBox 1">
            <a:extLst>
              <a:ext uri="{FF2B5EF4-FFF2-40B4-BE49-F238E27FC236}">
                <a16:creationId xmlns:a16="http://schemas.microsoft.com/office/drawing/2014/main" id="{C0041277-A3F7-4FC1-9AFE-546F323FB486}"/>
              </a:ext>
            </a:extLst>
          </p:cNvPr>
          <p:cNvSpPr txBox="1"/>
          <p:nvPr/>
        </p:nvSpPr>
        <p:spPr>
          <a:xfrm>
            <a:off x="3307288" y="3251211"/>
            <a:ext cx="8356167" cy="707886"/>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Là toàn bộ hoặt động vật chất có mục đích, mang tính lịch sử -  xã hội của con người nhằm cải biến tự nhiên và xã hội</a:t>
            </a:r>
          </a:p>
        </p:txBody>
      </p:sp>
      <p:sp>
        <p:nvSpPr>
          <p:cNvPr id="51" name="TextBox 50">
            <a:extLst>
              <a:ext uri="{FF2B5EF4-FFF2-40B4-BE49-F238E27FC236}">
                <a16:creationId xmlns:a16="http://schemas.microsoft.com/office/drawing/2014/main" id="{69ED8C89-48F0-4AFF-B792-A8F07D087CD0}"/>
              </a:ext>
            </a:extLst>
          </p:cNvPr>
          <p:cNvSpPr txBox="1"/>
          <p:nvPr/>
        </p:nvSpPr>
        <p:spPr>
          <a:xfrm>
            <a:off x="3307290" y="3903658"/>
            <a:ext cx="8099658" cy="584775"/>
          </a:xfrm>
          <a:prstGeom prst="rect">
            <a:avLst/>
          </a:prstGeom>
          <a:noFill/>
        </p:spPr>
        <p:txBody>
          <a:bodyPr wrap="square" rtlCol="0">
            <a:spAutoFit/>
          </a:bodyPr>
          <a:lstStyle/>
          <a:p>
            <a:r>
              <a:rPr lang="en-US" sz="3200" b="1">
                <a:solidFill>
                  <a:srgbClr val="FEFEFE"/>
                </a:solidFill>
              </a:rPr>
              <a:t>Các hình thức hoạt động thực tiễn cơ bản:</a:t>
            </a:r>
          </a:p>
        </p:txBody>
      </p:sp>
      <p:pic>
        <p:nvPicPr>
          <p:cNvPr id="8" name="Picture 7">
            <a:extLst>
              <a:ext uri="{FF2B5EF4-FFF2-40B4-BE49-F238E27FC236}">
                <a16:creationId xmlns:a16="http://schemas.microsoft.com/office/drawing/2014/main" id="{98F1D2C9-0426-4767-876D-59AE3B6B1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78" y="425427"/>
            <a:ext cx="1673603" cy="1242128"/>
          </a:xfrm>
          <a:prstGeom prst="rect">
            <a:avLst/>
          </a:prstGeom>
        </p:spPr>
      </p:pic>
      <p:sp>
        <p:nvSpPr>
          <p:cNvPr id="9" name="TextBox 8">
            <a:extLst>
              <a:ext uri="{FF2B5EF4-FFF2-40B4-BE49-F238E27FC236}">
                <a16:creationId xmlns:a16="http://schemas.microsoft.com/office/drawing/2014/main" id="{1E837CF2-B32B-48D7-A5C8-81B0EAB48C3B}"/>
              </a:ext>
            </a:extLst>
          </p:cNvPr>
          <p:cNvSpPr txBox="1"/>
          <p:nvPr/>
        </p:nvSpPr>
        <p:spPr>
          <a:xfrm>
            <a:off x="3325078" y="4419260"/>
            <a:ext cx="7360151" cy="1015663"/>
          </a:xfrm>
          <a:prstGeom prst="rect">
            <a:avLst/>
          </a:prstGeom>
          <a:noFill/>
        </p:spPr>
        <p:txBody>
          <a:bodyPr wrap="square" rtlCol="0">
            <a:spAutoFit/>
          </a:bodyPr>
          <a:lstStyle/>
          <a:p>
            <a:r>
              <a:rPr lang="en-US" sz="2000" b="1">
                <a:solidFill>
                  <a:srgbClr val="FEFEFE"/>
                </a:solidFill>
              </a:rPr>
              <a:t>Hoạt động sản xuất</a:t>
            </a:r>
          </a:p>
          <a:p>
            <a:r>
              <a:rPr lang="en-US" sz="2000" b="1">
                <a:solidFill>
                  <a:srgbClr val="FEFEFE"/>
                </a:solidFill>
              </a:rPr>
              <a:t>Hoạt động chính trị - xã hội</a:t>
            </a:r>
          </a:p>
          <a:p>
            <a:r>
              <a:rPr lang="en-US" sz="2000" b="1">
                <a:solidFill>
                  <a:srgbClr val="FEFEFE"/>
                </a:solidFill>
              </a:rPr>
              <a:t>Hoạt động thực nghiệm khoa học</a:t>
            </a:r>
          </a:p>
        </p:txBody>
      </p:sp>
    </p:spTree>
    <p:extLst>
      <p:ext uri="{BB962C8B-B14F-4D97-AF65-F5344CB8AC3E}">
        <p14:creationId xmlns:p14="http://schemas.microsoft.com/office/powerpoint/2010/main" val="1815013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P spid="51"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400110"/>
          </a:xfrm>
          <a:prstGeom prst="rect">
            <a:avLst/>
          </a:prstGeom>
          <a:noFill/>
        </p:spPr>
        <p:txBody>
          <a:bodyPr wrap="square" rtlCol="0">
            <a:spAutoFit/>
          </a:bodyPr>
          <a:lstStyle/>
          <a:p>
            <a:r>
              <a:rPr lang="en-US" sz="2000" b="1">
                <a:solidFill>
                  <a:srgbClr val="FEFEFE"/>
                </a:solidFill>
              </a:rPr>
              <a:t>Thực tiễn là gì? Trình bày các hoạt động thực tiễn cơ bản?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84775"/>
          </a:xfrm>
          <a:prstGeom prst="rect">
            <a:avLst/>
          </a:prstGeom>
          <a:noFill/>
        </p:spPr>
        <p:txBody>
          <a:bodyPr wrap="square" rtlCol="0">
            <a:spAutoFit/>
          </a:bodyPr>
          <a:lstStyle/>
          <a:p>
            <a:r>
              <a:rPr lang="en-US" sz="3200" b="1">
                <a:solidFill>
                  <a:srgbClr val="FEFEFE"/>
                </a:solidFill>
              </a:rPr>
              <a:t>Hoạt động sản xuất</a:t>
            </a:r>
          </a:p>
        </p:txBody>
      </p:sp>
      <p:sp>
        <p:nvSpPr>
          <p:cNvPr id="2" name="TextBox 1">
            <a:extLst>
              <a:ext uri="{FF2B5EF4-FFF2-40B4-BE49-F238E27FC236}">
                <a16:creationId xmlns:a16="http://schemas.microsoft.com/office/drawing/2014/main" id="{C0041277-A3F7-4FC1-9AFE-546F323FB486}"/>
              </a:ext>
            </a:extLst>
          </p:cNvPr>
          <p:cNvSpPr txBox="1"/>
          <p:nvPr/>
        </p:nvSpPr>
        <p:spPr>
          <a:xfrm>
            <a:off x="3307288" y="3251211"/>
            <a:ext cx="8356167" cy="1323439"/>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Hình thức hoạt động cơ bản, đầu tiên của thực tiễn; là hoạt động mà trong đó con người sử dụng những công cụ lao động tác động vào giới tự nhiên để tạo ra của cải vật chất, các điều kiện cần thiết nhằm duy trì sự tồn tại và phát triển của mình</a:t>
            </a:r>
          </a:p>
        </p:txBody>
      </p:sp>
      <p:pic>
        <p:nvPicPr>
          <p:cNvPr id="8" name="Picture 7">
            <a:extLst>
              <a:ext uri="{FF2B5EF4-FFF2-40B4-BE49-F238E27FC236}">
                <a16:creationId xmlns:a16="http://schemas.microsoft.com/office/drawing/2014/main" id="{98F1D2C9-0426-4767-876D-59AE3B6B1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78" y="425427"/>
            <a:ext cx="1673603" cy="1242128"/>
          </a:xfrm>
          <a:prstGeom prst="rect">
            <a:avLst/>
          </a:prstGeom>
        </p:spPr>
      </p:pic>
    </p:spTree>
    <p:extLst>
      <p:ext uri="{BB962C8B-B14F-4D97-AF65-F5344CB8AC3E}">
        <p14:creationId xmlns:p14="http://schemas.microsoft.com/office/powerpoint/2010/main" val="2009280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400110"/>
          </a:xfrm>
          <a:prstGeom prst="rect">
            <a:avLst/>
          </a:prstGeom>
          <a:noFill/>
        </p:spPr>
        <p:txBody>
          <a:bodyPr wrap="square" rtlCol="0">
            <a:spAutoFit/>
          </a:bodyPr>
          <a:lstStyle/>
          <a:p>
            <a:r>
              <a:rPr lang="en-US" sz="2000" b="1">
                <a:solidFill>
                  <a:srgbClr val="FEFEFE"/>
                </a:solidFill>
              </a:rPr>
              <a:t>Thực tiễn là gì? Trình bày các hoạt động thực tiễn cơ bản?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84775"/>
          </a:xfrm>
          <a:prstGeom prst="rect">
            <a:avLst/>
          </a:prstGeom>
          <a:noFill/>
        </p:spPr>
        <p:txBody>
          <a:bodyPr wrap="square" rtlCol="0">
            <a:spAutoFit/>
          </a:bodyPr>
          <a:lstStyle/>
          <a:p>
            <a:r>
              <a:rPr lang="en-US" sz="3200" b="1">
                <a:solidFill>
                  <a:srgbClr val="FEFEFE"/>
                </a:solidFill>
              </a:rPr>
              <a:t>Hoạt động chính trị - xã hội</a:t>
            </a:r>
          </a:p>
        </p:txBody>
      </p:sp>
      <p:sp>
        <p:nvSpPr>
          <p:cNvPr id="2" name="TextBox 1">
            <a:extLst>
              <a:ext uri="{FF2B5EF4-FFF2-40B4-BE49-F238E27FC236}">
                <a16:creationId xmlns:a16="http://schemas.microsoft.com/office/drawing/2014/main" id="{C0041277-A3F7-4FC1-9AFE-546F323FB486}"/>
              </a:ext>
            </a:extLst>
          </p:cNvPr>
          <p:cNvSpPr txBox="1"/>
          <p:nvPr/>
        </p:nvSpPr>
        <p:spPr>
          <a:xfrm>
            <a:off x="3307288" y="3251211"/>
            <a:ext cx="8356167" cy="707886"/>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Hoạt động của các tổ chức, cộng đồng người khác nhau trong xã hội nhằm cải biến những mối quan hệ chính trị - xã hội để thúc đẩy xã hội phát triển</a:t>
            </a:r>
          </a:p>
        </p:txBody>
      </p:sp>
      <p:pic>
        <p:nvPicPr>
          <p:cNvPr id="8" name="Picture 7">
            <a:extLst>
              <a:ext uri="{FF2B5EF4-FFF2-40B4-BE49-F238E27FC236}">
                <a16:creationId xmlns:a16="http://schemas.microsoft.com/office/drawing/2014/main" id="{98F1D2C9-0426-4767-876D-59AE3B6B1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78" y="425427"/>
            <a:ext cx="1673603" cy="1242128"/>
          </a:xfrm>
          <a:prstGeom prst="rect">
            <a:avLst/>
          </a:prstGeom>
        </p:spPr>
      </p:pic>
    </p:spTree>
    <p:extLst>
      <p:ext uri="{BB962C8B-B14F-4D97-AF65-F5344CB8AC3E}">
        <p14:creationId xmlns:p14="http://schemas.microsoft.com/office/powerpoint/2010/main" val="2038182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400110"/>
          </a:xfrm>
          <a:prstGeom prst="rect">
            <a:avLst/>
          </a:prstGeom>
          <a:noFill/>
        </p:spPr>
        <p:txBody>
          <a:bodyPr wrap="square" rtlCol="0">
            <a:spAutoFit/>
          </a:bodyPr>
          <a:lstStyle/>
          <a:p>
            <a:r>
              <a:rPr lang="en-US" sz="2000" b="1">
                <a:solidFill>
                  <a:srgbClr val="FEFEFE"/>
                </a:solidFill>
              </a:rPr>
              <a:t>Thực tiễn là gì? Trình bày các hoạt động thực tiễn cơ bản?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84775"/>
          </a:xfrm>
          <a:prstGeom prst="rect">
            <a:avLst/>
          </a:prstGeom>
          <a:noFill/>
        </p:spPr>
        <p:txBody>
          <a:bodyPr wrap="square" rtlCol="0">
            <a:spAutoFit/>
          </a:bodyPr>
          <a:lstStyle/>
          <a:p>
            <a:r>
              <a:rPr lang="en-US" sz="3200" b="1">
                <a:solidFill>
                  <a:srgbClr val="FEFEFE"/>
                </a:solidFill>
              </a:rPr>
              <a:t>Hoạt động thực nghiệm khoa học</a:t>
            </a:r>
          </a:p>
        </p:txBody>
      </p:sp>
      <p:sp>
        <p:nvSpPr>
          <p:cNvPr id="2" name="TextBox 1">
            <a:extLst>
              <a:ext uri="{FF2B5EF4-FFF2-40B4-BE49-F238E27FC236}">
                <a16:creationId xmlns:a16="http://schemas.microsoft.com/office/drawing/2014/main" id="{C0041277-A3F7-4FC1-9AFE-546F323FB486}"/>
              </a:ext>
            </a:extLst>
          </p:cNvPr>
          <p:cNvSpPr txBox="1"/>
          <p:nvPr/>
        </p:nvSpPr>
        <p:spPr>
          <a:xfrm>
            <a:off x="3307288" y="3251211"/>
            <a:ext cx="8356167" cy="1323439"/>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Hình thức hoạt động đặc biệt của. Đây là hoạt động tiến hành trong những điều kiện do con người tạo ra gần giống hoặc đối lập những trạng thái của tự nhiên và xã hội, nhằm xác định những quy luật biến đổi, phát triển của đối tượng nghiên cứu</a:t>
            </a:r>
          </a:p>
        </p:txBody>
      </p:sp>
      <p:pic>
        <p:nvPicPr>
          <p:cNvPr id="8" name="Picture 7">
            <a:extLst>
              <a:ext uri="{FF2B5EF4-FFF2-40B4-BE49-F238E27FC236}">
                <a16:creationId xmlns:a16="http://schemas.microsoft.com/office/drawing/2014/main" id="{98F1D2C9-0426-4767-876D-59AE3B6B1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78" y="425427"/>
            <a:ext cx="1673603" cy="1242128"/>
          </a:xfrm>
          <a:prstGeom prst="rect">
            <a:avLst/>
          </a:prstGeom>
        </p:spPr>
      </p:pic>
      <p:sp>
        <p:nvSpPr>
          <p:cNvPr id="51" name="TextBox 50">
            <a:extLst>
              <a:ext uri="{FF2B5EF4-FFF2-40B4-BE49-F238E27FC236}">
                <a16:creationId xmlns:a16="http://schemas.microsoft.com/office/drawing/2014/main" id="{E865051F-E36E-4F56-81CD-1B951DF049B7}"/>
              </a:ext>
            </a:extLst>
          </p:cNvPr>
          <p:cNvSpPr txBox="1"/>
          <p:nvPr/>
        </p:nvSpPr>
        <p:spPr>
          <a:xfrm>
            <a:off x="3278488" y="4493135"/>
            <a:ext cx="8356167" cy="1015663"/>
          </a:xfrm>
          <a:prstGeom prst="rect">
            <a:avLst/>
          </a:prstGeom>
          <a:noFill/>
        </p:spPr>
        <p:txBody>
          <a:bodyPr wrap="square" rtlCol="0">
            <a:spAutoFit/>
          </a:bodyPr>
          <a:lstStyle/>
          <a:p>
            <a:r>
              <a:rPr lang="en-US" sz="2000" b="1">
                <a:solidFill>
                  <a:srgbClr val="FEFEFE"/>
                </a:solidFill>
                <a:latin typeface="Calibri" panose="020F0502020204030204" pitchFamily="34" charset="0"/>
                <a:cs typeface="Calibri" panose="020F0502020204030204" pitchFamily="34" charset="0"/>
              </a:rPr>
              <a:t>-&gt; Các hình thức hoạt động thực tiễn có mối quan hệ biện chứng với nhau, tác động cơ bản nhất, đóng vai trò quyết định đối với các hoạt động thực tiễn khác</a:t>
            </a:r>
          </a:p>
        </p:txBody>
      </p:sp>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pic>
        <p:nvPicPr>
          <p:cNvPr id="54" name="Picture 53">
            <a:extLst>
              <a:ext uri="{FF2B5EF4-FFF2-40B4-BE49-F238E27FC236}">
                <a16:creationId xmlns:a16="http://schemas.microsoft.com/office/drawing/2014/main" id="{5DF8994A-60CE-4D4A-9757-2AD7D89C58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715459">
            <a:off x="8911066" y="6974652"/>
            <a:ext cx="695597" cy="881743"/>
          </a:xfrm>
          <a:prstGeom prst="rect">
            <a:avLst/>
          </a:prstGeom>
        </p:spPr>
      </p:pic>
    </p:spTree>
    <p:extLst>
      <p:ext uri="{BB962C8B-B14F-4D97-AF65-F5344CB8AC3E}">
        <p14:creationId xmlns:p14="http://schemas.microsoft.com/office/powerpoint/2010/main" val="2542646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0" y="31015"/>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30554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728" y="1501510"/>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25032" y="1517051"/>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646331"/>
          </a:xfrm>
          <a:prstGeom prst="rect">
            <a:avLst/>
          </a:prstGeom>
          <a:noFill/>
        </p:spPr>
        <p:txBody>
          <a:bodyPr wrap="square" rtlCol="0">
            <a:spAutoFit/>
          </a:bodyPr>
          <a:lstStyle/>
          <a:p>
            <a:r>
              <a:rPr lang="en-US" b="1">
                <a:solidFill>
                  <a:srgbClr val="FEFEFE"/>
                </a:solidFill>
              </a:rPr>
              <a:t>Phân tích vai trò của thực tiễn đối với nhận thức theo quan điểm của CNDVBC</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1200329"/>
          </a:xfrm>
          <a:prstGeom prst="rect">
            <a:avLst/>
          </a:prstGeom>
          <a:noFill/>
        </p:spPr>
        <p:txBody>
          <a:bodyPr wrap="square" rtlCol="0">
            <a:spAutoFit/>
          </a:bodyPr>
          <a:lstStyle/>
          <a:p>
            <a:r>
              <a:rPr lang="vi-VN" sz="2400" b="1">
                <a:solidFill>
                  <a:srgbClr val="FEFEFE"/>
                </a:solidFill>
                <a:latin typeface="Calibri" panose="020F0502020204030204" pitchFamily="34" charset="0"/>
                <a:cs typeface="Calibri" panose="020F0502020204030204" pitchFamily="34" charset="0"/>
              </a:rPr>
              <a:t>Đối với nhận thức, thực tiễn đóng vai trò là cơ sở, động lực, mục đích của nhận thức và là tiêu chuẩn của chân lý, kiểm tra tính đúng đắn của quá trình nhận thức chân lý:</a:t>
            </a:r>
            <a:endParaRPr lang="en-US" sz="2400" b="1">
              <a:solidFill>
                <a:srgbClr val="FEFEFE"/>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8F1D2C9-0426-4767-876D-59AE3B6B1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78" y="425427"/>
            <a:ext cx="1673603" cy="1242128"/>
          </a:xfrm>
          <a:prstGeom prst="rect">
            <a:avLst/>
          </a:prstGeom>
        </p:spPr>
      </p:pic>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sp>
        <p:nvSpPr>
          <p:cNvPr id="6" name="TextBox 5">
            <a:extLst>
              <a:ext uri="{FF2B5EF4-FFF2-40B4-BE49-F238E27FC236}">
                <a16:creationId xmlns:a16="http://schemas.microsoft.com/office/drawing/2014/main" id="{F2C7D7A5-FD84-4EE7-A4F1-DF6F1FD96914}"/>
              </a:ext>
            </a:extLst>
          </p:cNvPr>
          <p:cNvSpPr txBox="1"/>
          <p:nvPr/>
        </p:nvSpPr>
        <p:spPr>
          <a:xfrm>
            <a:off x="3307290" y="3858540"/>
            <a:ext cx="6390592" cy="2031325"/>
          </a:xfrm>
          <a:prstGeom prst="rect">
            <a:avLst/>
          </a:prstGeom>
          <a:noFill/>
        </p:spPr>
        <p:txBody>
          <a:bodyPr wrap="square" rtlCol="0">
            <a:spAutoFit/>
          </a:bodyPr>
          <a:lstStyle/>
          <a:p>
            <a:r>
              <a:rPr lang="vi-VN" b="1" i="0">
                <a:solidFill>
                  <a:srgbClr val="FEFEFE"/>
                </a:solidFill>
                <a:effectLst/>
                <a:latin typeface="Calibri" panose="020F0502020204030204" pitchFamily="34" charset="0"/>
                <a:cs typeface="Calibri" panose="020F0502020204030204" pitchFamily="34" charset="0"/>
              </a:rPr>
              <a:t>Thực tiễn là nguồn gốc, cơ sở (điểm xuất phát) của nhận thức</a:t>
            </a:r>
          </a:p>
          <a:p>
            <a:r>
              <a:rPr lang="en-US" b="1" i="0">
                <a:solidFill>
                  <a:srgbClr val="FEFEFE"/>
                </a:solidFill>
                <a:effectLst/>
                <a:latin typeface="Calibri" panose="020F0502020204030204" pitchFamily="34" charset="0"/>
                <a:cs typeface="Calibri" panose="020F0502020204030204" pitchFamily="34" charset="0"/>
              </a:rPr>
              <a:t>Thực tiễn là động lực của nhận thức</a:t>
            </a:r>
          </a:p>
          <a:p>
            <a:r>
              <a:rPr lang="en-US" b="1" i="0">
                <a:solidFill>
                  <a:srgbClr val="FEFEFE"/>
                </a:solidFill>
                <a:effectLst/>
                <a:latin typeface="Calibri" panose="020F0502020204030204" pitchFamily="34" charset="0"/>
                <a:cs typeface="Calibri" panose="020F0502020204030204" pitchFamily="34" charset="0"/>
              </a:rPr>
              <a:t>Thực tiễn là mục đích của nhận thức</a:t>
            </a:r>
          </a:p>
          <a:p>
            <a:r>
              <a:rPr lang="en-US" b="1">
                <a:solidFill>
                  <a:srgbClr val="FEFEFE"/>
                </a:solidFill>
              </a:rPr>
              <a:t>Thực tiễn là tiêu chuẩn tiêu chuẩn của chân lý</a:t>
            </a:r>
          </a:p>
          <a:p>
            <a:endParaRPr lang="en-US" b="1" i="0">
              <a:solidFill>
                <a:srgbClr val="FEFEFE"/>
              </a:solidFill>
              <a:effectLst/>
              <a:latin typeface="Calibri" panose="020F0502020204030204" pitchFamily="34" charset="0"/>
              <a:cs typeface="Calibri" panose="020F0502020204030204" pitchFamily="34" charset="0"/>
            </a:endParaRPr>
          </a:p>
          <a:p>
            <a:endParaRPr lang="en-US" b="1" i="0">
              <a:solidFill>
                <a:srgbClr val="FEFEFE"/>
              </a:solidFill>
              <a:effectLst/>
              <a:latin typeface="Open Sans" panose="020B0606030504020204" pitchFamily="34" charset="0"/>
            </a:endParaRPr>
          </a:p>
          <a:p>
            <a:endParaRPr lang="en-US"/>
          </a:p>
        </p:txBody>
      </p:sp>
    </p:spTree>
    <p:extLst>
      <p:ext uri="{BB962C8B-B14F-4D97-AF65-F5344CB8AC3E}">
        <p14:creationId xmlns:p14="http://schemas.microsoft.com/office/powerpoint/2010/main" val="2493388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0" y="31015"/>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30554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728" y="1501510"/>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25032" y="1517051"/>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646331"/>
          </a:xfrm>
          <a:prstGeom prst="rect">
            <a:avLst/>
          </a:prstGeom>
          <a:noFill/>
        </p:spPr>
        <p:txBody>
          <a:bodyPr wrap="square" rtlCol="0">
            <a:spAutoFit/>
          </a:bodyPr>
          <a:lstStyle/>
          <a:p>
            <a:r>
              <a:rPr lang="en-US" b="1">
                <a:solidFill>
                  <a:srgbClr val="FEFEFE"/>
                </a:solidFill>
              </a:rPr>
              <a:t>Phân tích vai trò của thực tiễn đối với nhận thức theo quan điểm của CNDVBC</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954107"/>
          </a:xfrm>
          <a:prstGeom prst="rect">
            <a:avLst/>
          </a:prstGeom>
          <a:noFill/>
        </p:spPr>
        <p:txBody>
          <a:bodyPr wrap="square" rtlCol="0">
            <a:spAutoFit/>
          </a:bodyPr>
          <a:lstStyle/>
          <a:p>
            <a:r>
              <a:rPr lang="vi-VN" sz="2800" b="1">
                <a:solidFill>
                  <a:srgbClr val="FEFEFE"/>
                </a:solidFill>
                <a:latin typeface="Calibri" panose="020F0502020204030204" pitchFamily="34" charset="0"/>
                <a:cs typeface="Calibri" panose="020F0502020204030204" pitchFamily="34" charset="0"/>
              </a:rPr>
              <a:t>Thực tiễn là nguồn gốc, cơ sở (điểm xuất phát) của nhận thức</a:t>
            </a:r>
          </a:p>
        </p:txBody>
      </p:sp>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sp>
        <p:nvSpPr>
          <p:cNvPr id="6" name="TextBox 5">
            <a:extLst>
              <a:ext uri="{FF2B5EF4-FFF2-40B4-BE49-F238E27FC236}">
                <a16:creationId xmlns:a16="http://schemas.microsoft.com/office/drawing/2014/main" id="{F2C7D7A5-FD84-4EE7-A4F1-DF6F1FD96914}"/>
              </a:ext>
            </a:extLst>
          </p:cNvPr>
          <p:cNvSpPr txBox="1"/>
          <p:nvPr/>
        </p:nvSpPr>
        <p:spPr>
          <a:xfrm>
            <a:off x="3267423" y="3621589"/>
            <a:ext cx="8931777" cy="1200329"/>
          </a:xfrm>
          <a:prstGeom prst="rect">
            <a:avLst/>
          </a:prstGeom>
          <a:noFill/>
        </p:spPr>
        <p:txBody>
          <a:bodyPr wrap="square" rtlCol="0">
            <a:spAutoFit/>
          </a:bodyPr>
          <a:lstStyle/>
          <a:p>
            <a:r>
              <a:rPr lang="vi-VN" b="1">
                <a:solidFill>
                  <a:srgbClr val="FEFEFE"/>
                </a:solidFill>
                <a:latin typeface="Calibri" panose="020F0502020204030204" pitchFamily="34" charset="0"/>
                <a:cs typeface="Calibri" panose="020F0502020204030204" pitchFamily="34" charset="0"/>
              </a:rPr>
              <a:t>Thông qua hoạt động thực tiễn, con người nhận biết được cấu trúc; tính chất và các mối</a:t>
            </a:r>
            <a:r>
              <a:rPr lang="en-US" b="1">
                <a:solidFill>
                  <a:srgbClr val="FEFEFE"/>
                </a:solidFill>
                <a:latin typeface="Calibri" panose="020F0502020204030204" pitchFamily="34" charset="0"/>
                <a:cs typeface="Calibri" panose="020F0502020204030204" pitchFamily="34" charset="0"/>
              </a:rPr>
              <a:t> quan hệ </a:t>
            </a:r>
            <a:r>
              <a:rPr lang="vi-VN" b="1">
                <a:solidFill>
                  <a:srgbClr val="FEFEFE"/>
                </a:solidFill>
                <a:latin typeface="Calibri" panose="020F0502020204030204" pitchFamily="34" charset="0"/>
                <a:cs typeface="Calibri" panose="020F0502020204030204" pitchFamily="34" charset="0"/>
              </a:rPr>
              <a:t>giữa các đối tượng để hình thành tri thức về đối tượng. Hoạt động thực tiễn bổ sung và điều chỉnh những tri thức đã được khái quát. Thực tiễn đề ra nhu cầu, </a:t>
            </a:r>
            <a:r>
              <a:rPr lang="en-US" b="1">
                <a:solidFill>
                  <a:srgbClr val="FEFEFE"/>
                </a:solidFill>
                <a:latin typeface="Calibri" panose="020F0502020204030204" pitchFamily="34" charset="0"/>
                <a:cs typeface="Calibri" panose="020F0502020204030204" pitchFamily="34" charset="0"/>
              </a:rPr>
              <a:t>nhiệm vụ</a:t>
            </a:r>
            <a:r>
              <a:rPr lang="vi-VN" b="1">
                <a:solidFill>
                  <a:srgbClr val="FEFEFE"/>
                </a:solidFill>
                <a:latin typeface="Calibri" panose="020F0502020204030204" pitchFamily="34" charset="0"/>
                <a:cs typeface="Calibri" panose="020F0502020204030204" pitchFamily="34" charset="0"/>
              </a:rPr>
              <a:t>, cách thức và khuynh hướng </a:t>
            </a:r>
            <a:r>
              <a:rPr lang="en-US" b="1">
                <a:solidFill>
                  <a:srgbClr val="FEFEFE"/>
                </a:solidFill>
                <a:latin typeface="Calibri" panose="020F0502020204030204" pitchFamily="34" charset="0"/>
                <a:cs typeface="Calibri" panose="020F0502020204030204" pitchFamily="34" charset="0"/>
              </a:rPr>
              <a:t>vận động </a:t>
            </a:r>
            <a:r>
              <a:rPr lang="vi-VN" b="1">
                <a:solidFill>
                  <a:srgbClr val="FEFEFE"/>
                </a:solidFill>
                <a:latin typeface="Calibri" panose="020F0502020204030204" pitchFamily="34" charset="0"/>
                <a:cs typeface="Calibri" panose="020F0502020204030204" pitchFamily="34" charset="0"/>
              </a:rPr>
              <a:t>và </a:t>
            </a:r>
            <a:r>
              <a:rPr lang="en-US" b="1">
                <a:solidFill>
                  <a:srgbClr val="FEFEFE"/>
                </a:solidFill>
                <a:latin typeface="Calibri" panose="020F0502020204030204" pitchFamily="34" charset="0"/>
                <a:cs typeface="Calibri" panose="020F0502020204030204" pitchFamily="34" charset="0"/>
              </a:rPr>
              <a:t>phát triển</a:t>
            </a:r>
            <a:r>
              <a:rPr lang="vi-VN" b="1">
                <a:solidFill>
                  <a:srgbClr val="FEFEFE"/>
                </a:solidFill>
                <a:latin typeface="Calibri" panose="020F0502020204030204" pitchFamily="34" charset="0"/>
                <a:cs typeface="Calibri" panose="020F0502020204030204" pitchFamily="34" charset="0"/>
              </a:rPr>
              <a:t>của nhận thức. </a:t>
            </a:r>
            <a:endParaRPr lang="en-US" b="1">
              <a:solidFill>
                <a:srgbClr val="FEFEFE"/>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75B3C40-B5AC-46D1-A659-DD87574B45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6958" y="480281"/>
            <a:ext cx="1828745" cy="1097247"/>
          </a:xfrm>
          <a:prstGeom prst="rect">
            <a:avLst/>
          </a:prstGeom>
        </p:spPr>
      </p:pic>
    </p:spTree>
    <p:extLst>
      <p:ext uri="{BB962C8B-B14F-4D97-AF65-F5344CB8AC3E}">
        <p14:creationId xmlns:p14="http://schemas.microsoft.com/office/powerpoint/2010/main" val="4129562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0" y="31015"/>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30554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728" y="1501510"/>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25032" y="1517051"/>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646331"/>
          </a:xfrm>
          <a:prstGeom prst="rect">
            <a:avLst/>
          </a:prstGeom>
          <a:noFill/>
        </p:spPr>
        <p:txBody>
          <a:bodyPr wrap="square" rtlCol="0">
            <a:spAutoFit/>
          </a:bodyPr>
          <a:lstStyle/>
          <a:p>
            <a:r>
              <a:rPr lang="en-US" b="1">
                <a:solidFill>
                  <a:srgbClr val="FEFEFE"/>
                </a:solidFill>
              </a:rPr>
              <a:t>Phân tích vai trò của thực tiễn đối với nhận thức theo quan điểm của CNDVBC</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23220"/>
          </a:xfrm>
          <a:prstGeom prst="rect">
            <a:avLst/>
          </a:prstGeom>
          <a:noFill/>
        </p:spPr>
        <p:txBody>
          <a:bodyPr wrap="square" rtlCol="0">
            <a:spAutoFit/>
          </a:bodyPr>
          <a:lstStyle/>
          <a:p>
            <a:r>
              <a:rPr lang="en-US" sz="2800" b="1">
                <a:solidFill>
                  <a:srgbClr val="FEFEFE"/>
                </a:solidFill>
                <a:latin typeface="Calibri" panose="020F0502020204030204" pitchFamily="34" charset="0"/>
                <a:cs typeface="Calibri" panose="020F0502020204030204" pitchFamily="34" charset="0"/>
              </a:rPr>
              <a:t>Thực tiễn là động lực của nhận thức</a:t>
            </a:r>
          </a:p>
        </p:txBody>
      </p:sp>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sp>
        <p:nvSpPr>
          <p:cNvPr id="6" name="TextBox 5">
            <a:extLst>
              <a:ext uri="{FF2B5EF4-FFF2-40B4-BE49-F238E27FC236}">
                <a16:creationId xmlns:a16="http://schemas.microsoft.com/office/drawing/2014/main" id="{F2C7D7A5-FD84-4EE7-A4F1-DF6F1FD96914}"/>
              </a:ext>
            </a:extLst>
          </p:cNvPr>
          <p:cNvSpPr txBox="1"/>
          <p:nvPr/>
        </p:nvSpPr>
        <p:spPr>
          <a:xfrm>
            <a:off x="3307290" y="3196035"/>
            <a:ext cx="8823243" cy="1200329"/>
          </a:xfrm>
          <a:prstGeom prst="rect">
            <a:avLst/>
          </a:prstGeom>
          <a:noFill/>
        </p:spPr>
        <p:txBody>
          <a:bodyPr wrap="square" rtlCol="0">
            <a:spAutoFit/>
          </a:bodyPr>
          <a:lstStyle/>
          <a:p>
            <a:r>
              <a:rPr lang="vi-VN" b="1">
                <a:solidFill>
                  <a:srgbClr val="FEFEFE"/>
                </a:solidFill>
                <a:effectLst/>
                <a:latin typeface="Calibri" panose="020F0502020204030204" pitchFamily="34" charset="0"/>
                <a:cs typeface="Calibri" panose="020F0502020204030204" pitchFamily="34" charset="0"/>
              </a:rPr>
              <a:t>Hoạt động thực tiễn góp phần </a:t>
            </a:r>
            <a:r>
              <a:rPr lang="en-US" b="1" strike="noStrike">
                <a:solidFill>
                  <a:srgbClr val="FEFEFE"/>
                </a:solidFill>
                <a:effectLst/>
                <a:latin typeface="Calibri" panose="020F0502020204030204" pitchFamily="34" charset="0"/>
                <a:cs typeface="Calibri" panose="020F0502020204030204" pitchFamily="34" charset="0"/>
              </a:rPr>
              <a:t>hàon thiện </a:t>
            </a:r>
            <a:r>
              <a:rPr lang="vi-VN" b="1">
                <a:solidFill>
                  <a:srgbClr val="FEFEFE"/>
                </a:solidFill>
                <a:effectLst/>
                <a:latin typeface="Calibri" panose="020F0502020204030204" pitchFamily="34" charset="0"/>
                <a:cs typeface="Calibri" panose="020F0502020204030204" pitchFamily="34" charset="0"/>
              </a:rPr>
              <a:t>các giác quan, tạo ra khả năng phản ánh nhạy bén, chính xác, nhanh hơn; tạo ra các công cụ, phương tiện để tăng năng lực phản ánh của con người đối với tự nhiên. Những tri thức được áp dụng vào thực tiễn đem lại động lực kích thích quá trình nhận thức tiếp theo.</a:t>
            </a:r>
            <a:endParaRPr lang="en-US" b="1">
              <a:solidFill>
                <a:srgbClr val="FEFEFE"/>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6D6380B-CA93-435E-AE9E-4AEADD6179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8756" y="455227"/>
            <a:ext cx="1811383" cy="1086830"/>
          </a:xfrm>
          <a:prstGeom prst="rect">
            <a:avLst/>
          </a:prstGeom>
        </p:spPr>
      </p:pic>
    </p:spTree>
    <p:extLst>
      <p:ext uri="{BB962C8B-B14F-4D97-AF65-F5344CB8AC3E}">
        <p14:creationId xmlns:p14="http://schemas.microsoft.com/office/powerpoint/2010/main" val="43004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0" y="31015"/>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30554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241"/>
          <a:stretch/>
        </p:blipFill>
        <p:spPr>
          <a:xfrm>
            <a:off x="0" y="6175041"/>
            <a:ext cx="12192000" cy="612621"/>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728" y="1501510"/>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25032" y="1517051"/>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646331"/>
          </a:xfrm>
          <a:prstGeom prst="rect">
            <a:avLst/>
          </a:prstGeom>
          <a:noFill/>
        </p:spPr>
        <p:txBody>
          <a:bodyPr wrap="square" rtlCol="0">
            <a:spAutoFit/>
          </a:bodyPr>
          <a:lstStyle/>
          <a:p>
            <a:r>
              <a:rPr lang="en-US" b="1">
                <a:solidFill>
                  <a:srgbClr val="FEFEFE"/>
                </a:solidFill>
              </a:rPr>
              <a:t>Phân tích vai trò của thực tiễn đối với nhận thức theo quan điểm của CNDVBC</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23220"/>
          </a:xfrm>
          <a:prstGeom prst="rect">
            <a:avLst/>
          </a:prstGeom>
          <a:noFill/>
        </p:spPr>
        <p:txBody>
          <a:bodyPr wrap="square" rtlCol="0">
            <a:spAutoFit/>
          </a:bodyPr>
          <a:lstStyle/>
          <a:p>
            <a:r>
              <a:rPr lang="en-US" sz="2800" b="1">
                <a:solidFill>
                  <a:srgbClr val="FEFEFE"/>
                </a:solidFill>
                <a:latin typeface="Calibri" panose="020F0502020204030204" pitchFamily="34" charset="0"/>
                <a:cs typeface="Calibri" panose="020F0502020204030204" pitchFamily="34" charset="0"/>
              </a:rPr>
              <a:t>Thực tiễn là mục đích của nhận thức</a:t>
            </a:r>
          </a:p>
        </p:txBody>
      </p:sp>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sp>
        <p:nvSpPr>
          <p:cNvPr id="6" name="TextBox 5">
            <a:extLst>
              <a:ext uri="{FF2B5EF4-FFF2-40B4-BE49-F238E27FC236}">
                <a16:creationId xmlns:a16="http://schemas.microsoft.com/office/drawing/2014/main" id="{F2C7D7A5-FD84-4EE7-A4F1-DF6F1FD96914}"/>
              </a:ext>
            </a:extLst>
          </p:cNvPr>
          <p:cNvSpPr txBox="1"/>
          <p:nvPr/>
        </p:nvSpPr>
        <p:spPr>
          <a:xfrm>
            <a:off x="3307290" y="3196035"/>
            <a:ext cx="8823243" cy="923330"/>
          </a:xfrm>
          <a:prstGeom prst="rect">
            <a:avLst/>
          </a:prstGeom>
          <a:noFill/>
        </p:spPr>
        <p:txBody>
          <a:bodyPr wrap="square" rtlCol="0">
            <a:spAutoFit/>
          </a:bodyPr>
          <a:lstStyle/>
          <a:p>
            <a:r>
              <a:rPr lang="vi-VN" b="1" i="0">
                <a:solidFill>
                  <a:srgbClr val="FEFEFE"/>
                </a:solidFill>
                <a:effectLst/>
                <a:latin typeface="Calibri" panose="020F0502020204030204" pitchFamily="34" charset="0"/>
                <a:cs typeface="Calibri" panose="020F0502020204030204" pitchFamily="34" charset="0"/>
              </a:rPr>
              <a:t>Mục đích cuối cùng của nhận thức là giúp con người hoạt động thực tiễn nhằm cải biến thế giới. Nhấn mạnh vai trò này của thực tiễn Lênin đã cho rằng: “Quan điểm về đời sống, về thực tiễn, phải là quan điểm thứ nhất và cơ bản của lý luận về nhận thức”.</a:t>
            </a:r>
            <a:endParaRPr lang="en-US" b="1">
              <a:solidFill>
                <a:srgbClr val="FEFEFE"/>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357BD5-9E8E-4214-AE44-FCF914A517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0569" y="397303"/>
            <a:ext cx="1623222" cy="1256374"/>
          </a:xfrm>
          <a:prstGeom prst="rect">
            <a:avLst/>
          </a:prstGeom>
        </p:spPr>
      </p:pic>
    </p:spTree>
    <p:extLst>
      <p:ext uri="{BB962C8B-B14F-4D97-AF65-F5344CB8AC3E}">
        <p14:creationId xmlns:p14="http://schemas.microsoft.com/office/powerpoint/2010/main" val="3223631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0" y="31015"/>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30554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728" y="1501510"/>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25032" y="1517051"/>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Thực Tiễn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FEFEFE"/>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7117788" cy="646331"/>
          </a:xfrm>
          <a:prstGeom prst="rect">
            <a:avLst/>
          </a:prstGeom>
          <a:noFill/>
        </p:spPr>
        <p:txBody>
          <a:bodyPr wrap="square" rtlCol="0">
            <a:spAutoFit/>
          </a:bodyPr>
          <a:lstStyle/>
          <a:p>
            <a:r>
              <a:rPr lang="en-US" b="1">
                <a:solidFill>
                  <a:srgbClr val="FEFEFE"/>
                </a:solidFill>
              </a:rPr>
              <a:t>Phân tích vai trò của thực tiễn đối với nhận thức theo quan điểm của CNDVBC</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07290" y="2723206"/>
            <a:ext cx="8099658" cy="523220"/>
          </a:xfrm>
          <a:prstGeom prst="rect">
            <a:avLst/>
          </a:prstGeom>
          <a:noFill/>
        </p:spPr>
        <p:txBody>
          <a:bodyPr wrap="square" rtlCol="0">
            <a:spAutoFit/>
          </a:bodyPr>
          <a:lstStyle/>
          <a:p>
            <a:r>
              <a:rPr lang="en-US" sz="2800" b="1">
                <a:solidFill>
                  <a:srgbClr val="FEFEFE"/>
                </a:solidFill>
              </a:rPr>
              <a:t>Thực tiễn là tiêu chuẩn tiêu chuẩn của chân lý</a:t>
            </a:r>
          </a:p>
        </p:txBody>
      </p:sp>
      <p:sp>
        <p:nvSpPr>
          <p:cNvPr id="52" name="TextBox 51">
            <a:extLst>
              <a:ext uri="{FF2B5EF4-FFF2-40B4-BE49-F238E27FC236}">
                <a16:creationId xmlns:a16="http://schemas.microsoft.com/office/drawing/2014/main" id="{BD91DA0E-1E16-4D4B-A4AF-F427ECC1D262}"/>
              </a:ext>
            </a:extLst>
          </p:cNvPr>
          <p:cNvSpPr txBox="1"/>
          <p:nvPr/>
        </p:nvSpPr>
        <p:spPr>
          <a:xfrm>
            <a:off x="61466" y="3639215"/>
            <a:ext cx="3019191" cy="253916"/>
          </a:xfrm>
          <a:prstGeom prst="rect">
            <a:avLst/>
          </a:prstGeom>
          <a:solidFill>
            <a:srgbClr val="000000"/>
          </a:solidFill>
        </p:spPr>
        <p:txBody>
          <a:bodyPr wrap="square" rtlCol="0">
            <a:spAutoFit/>
          </a:bodyPr>
          <a:lstStyle/>
          <a:p>
            <a:r>
              <a:rPr lang="en-US" sz="1050" b="1">
                <a:solidFill>
                  <a:srgbClr val="B3B3B3"/>
                </a:solidFill>
              </a:rPr>
              <a:t>Thực tiễn</a:t>
            </a:r>
          </a:p>
        </p:txBody>
      </p:sp>
      <p:sp>
        <p:nvSpPr>
          <p:cNvPr id="53" name="TextBox 52">
            <a:extLst>
              <a:ext uri="{FF2B5EF4-FFF2-40B4-BE49-F238E27FC236}">
                <a16:creationId xmlns:a16="http://schemas.microsoft.com/office/drawing/2014/main" id="{12D6861D-BF9D-494F-BC61-9E3821001BA4}"/>
              </a:ext>
            </a:extLst>
          </p:cNvPr>
          <p:cNvSpPr txBox="1"/>
          <p:nvPr/>
        </p:nvSpPr>
        <p:spPr>
          <a:xfrm>
            <a:off x="47067" y="3837671"/>
            <a:ext cx="2960293" cy="415498"/>
          </a:xfrm>
          <a:prstGeom prst="rect">
            <a:avLst/>
          </a:prstGeom>
          <a:solidFill>
            <a:srgbClr val="000000"/>
          </a:solidFill>
        </p:spPr>
        <p:txBody>
          <a:bodyPr wrap="square" rtlCol="0">
            <a:spAutoFit/>
          </a:bodyPr>
          <a:lstStyle/>
          <a:p>
            <a:r>
              <a:rPr lang="en-US" sz="1050" b="1">
                <a:solidFill>
                  <a:srgbClr val="FEFEFE"/>
                </a:solidFill>
              </a:rPr>
              <a:t>Vai trò của thực tiễn đối với nhận thức theo quan điểm của CNDVBC</a:t>
            </a:r>
          </a:p>
        </p:txBody>
      </p:sp>
      <p:sp>
        <p:nvSpPr>
          <p:cNvPr id="6" name="TextBox 5">
            <a:extLst>
              <a:ext uri="{FF2B5EF4-FFF2-40B4-BE49-F238E27FC236}">
                <a16:creationId xmlns:a16="http://schemas.microsoft.com/office/drawing/2014/main" id="{F2C7D7A5-FD84-4EE7-A4F1-DF6F1FD96914}"/>
              </a:ext>
            </a:extLst>
          </p:cNvPr>
          <p:cNvSpPr txBox="1"/>
          <p:nvPr/>
        </p:nvSpPr>
        <p:spPr>
          <a:xfrm>
            <a:off x="3307290" y="3196035"/>
            <a:ext cx="8823243" cy="1754326"/>
          </a:xfrm>
          <a:prstGeom prst="rect">
            <a:avLst/>
          </a:prstGeom>
          <a:noFill/>
        </p:spPr>
        <p:txBody>
          <a:bodyPr wrap="square" rtlCol="0">
            <a:spAutoFit/>
          </a:bodyPr>
          <a:lstStyle/>
          <a:p>
            <a:r>
              <a:rPr lang="vi-VN" b="1" i="0">
                <a:solidFill>
                  <a:srgbClr val="FEFEFE"/>
                </a:solidFill>
                <a:effectLst/>
                <a:latin typeface="Calibri" panose="020F0502020204030204" pitchFamily="34" charset="0"/>
                <a:cs typeface="Calibri" panose="020F0502020204030204" pitchFamily="34" charset="0"/>
              </a:rPr>
              <a:t>Bằng thực tiễn mà kiểm chứng nhận thức đúng hay sai. Khi nhận thức đúng thì nó phục vụ thực tiễn phát triển và ngược lại. Như vậy, thực tiễn là thước đo chính xác nhất để kiểm tra tính đúng đắn của tri thức, xác nhận tri thức đó có phải là chân lý hay không. Mác đã từng khẳng định: “Vấn đề tìm hiểu xem tư duy của con người có thể đạt tới chân lý khách quan hay không, hoàn toàn không phải là vấn đề lý luận mà là một vấn đề thực tiễn. Chính trong thực tiễn mà con người phải </a:t>
            </a:r>
            <a:r>
              <a:rPr lang="en-US" b="1" i="0" u="none" strike="noStrike">
                <a:solidFill>
                  <a:srgbClr val="FEFEFE"/>
                </a:solidFill>
                <a:effectLst/>
                <a:latin typeface="Calibri" panose="020F0502020204030204" pitchFamily="34" charset="0"/>
                <a:cs typeface="Calibri" panose="020F0502020204030204" pitchFamily="34" charset="0"/>
              </a:rPr>
              <a:t>chứng minh </a:t>
            </a:r>
            <a:r>
              <a:rPr lang="vi-VN" b="1" i="0">
                <a:solidFill>
                  <a:srgbClr val="FEFEFE"/>
                </a:solidFill>
                <a:effectLst/>
                <a:latin typeface="Calibri" panose="020F0502020204030204" pitchFamily="34" charset="0"/>
                <a:cs typeface="Calibri" panose="020F0502020204030204" pitchFamily="34" charset="0"/>
              </a:rPr>
              <a:t>chân lý”.</a:t>
            </a:r>
            <a:endParaRPr lang="en-US" b="1">
              <a:solidFill>
                <a:srgbClr val="FEFEFE"/>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97CDAA0-A637-4DC7-B661-4FAAE0C210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6549" y="481024"/>
            <a:ext cx="1976179" cy="1185707"/>
          </a:xfrm>
          <a:prstGeom prst="rect">
            <a:avLst/>
          </a:prstGeom>
        </p:spPr>
      </p:pic>
    </p:spTree>
    <p:extLst>
      <p:ext uri="{BB962C8B-B14F-4D97-AF65-F5344CB8AC3E}">
        <p14:creationId xmlns:p14="http://schemas.microsoft.com/office/powerpoint/2010/main" val="2733827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D212E9-1630-4D9B-93D0-DDB57BBFA0D4}"/>
              </a:ext>
            </a:extLst>
          </p:cNvPr>
          <p:cNvSpPr/>
          <p:nvPr/>
        </p:nvSpPr>
        <p:spPr>
          <a:xfrm>
            <a:off x="0" y="0"/>
            <a:ext cx="12192000" cy="68580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024252-0815-45DB-9E1E-1779917AD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880" y="2670291"/>
            <a:ext cx="1483855" cy="1517418"/>
          </a:xfrm>
          <a:prstGeom prst="rect">
            <a:avLst/>
          </a:prstGeom>
        </p:spPr>
      </p:pic>
      <p:sp>
        <p:nvSpPr>
          <p:cNvPr id="6" name="TextBox 5">
            <a:extLst>
              <a:ext uri="{FF2B5EF4-FFF2-40B4-BE49-F238E27FC236}">
                <a16:creationId xmlns:a16="http://schemas.microsoft.com/office/drawing/2014/main" id="{FE4A4404-E52E-4731-B812-6434BB3FE3F6}"/>
              </a:ext>
            </a:extLst>
          </p:cNvPr>
          <p:cNvSpPr txBox="1"/>
          <p:nvPr/>
        </p:nvSpPr>
        <p:spPr>
          <a:xfrm>
            <a:off x="5484614" y="2828835"/>
            <a:ext cx="4208025" cy="1200329"/>
          </a:xfrm>
          <a:prstGeom prst="rect">
            <a:avLst/>
          </a:prstGeom>
          <a:noFill/>
        </p:spPr>
        <p:txBody>
          <a:bodyPr wrap="square" rtlCol="0">
            <a:spAutoFit/>
          </a:bodyPr>
          <a:lstStyle/>
          <a:p>
            <a:r>
              <a:rPr lang="en-US" sz="7200" b="1">
                <a:solidFill>
                  <a:srgbClr val="1ED760"/>
                </a:solidFill>
                <a:latin typeface="Gotham" panose="02000804040000020004" pitchFamily="2" charset="0"/>
              </a:rPr>
              <a:t>NHÓM 1</a:t>
            </a:r>
          </a:p>
        </p:txBody>
      </p:sp>
    </p:spTree>
    <p:extLst>
      <p:ext uri="{BB962C8B-B14F-4D97-AF65-F5344CB8AC3E}">
        <p14:creationId xmlns:p14="http://schemas.microsoft.com/office/powerpoint/2010/main" val="30941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781800"/>
          </a:xfrm>
          <a:prstGeom prst="rect">
            <a:avLst/>
          </a:prstGeom>
          <a:solidFill>
            <a:srgbClr val="1D1D1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11958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F9323C8-7006-4D8F-B29B-60E38C92D87D}"/>
              </a:ext>
            </a:extLst>
          </p:cNvPr>
          <p:cNvSpPr/>
          <p:nvPr/>
        </p:nvSpPr>
        <p:spPr>
          <a:xfrm>
            <a:off x="0" y="5921829"/>
            <a:ext cx="12192000" cy="936171"/>
          </a:xfrm>
          <a:prstGeom prst="rect">
            <a:avLst/>
          </a:prstGeom>
          <a:solidFill>
            <a:srgbClr val="181818"/>
          </a:solidFill>
          <a:ln>
            <a:solidFill>
              <a:srgbClr val="222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sp>
        <p:nvSpPr>
          <p:cNvPr id="24" name="TextBox 23">
            <a:extLst>
              <a:ext uri="{FF2B5EF4-FFF2-40B4-BE49-F238E27FC236}">
                <a16:creationId xmlns:a16="http://schemas.microsoft.com/office/drawing/2014/main" id="{474C6D61-616A-4A51-83CD-9C5AC2BF13ED}"/>
              </a:ext>
            </a:extLst>
          </p:cNvPr>
          <p:cNvSpPr txBox="1"/>
          <p:nvPr/>
        </p:nvSpPr>
        <p:spPr>
          <a:xfrm>
            <a:off x="3471172" y="273821"/>
            <a:ext cx="4391025" cy="584775"/>
          </a:xfrm>
          <a:prstGeom prst="rect">
            <a:avLst/>
          </a:prstGeom>
          <a:noFill/>
        </p:spPr>
        <p:txBody>
          <a:bodyPr wrap="square" rtlCol="0">
            <a:spAutoFit/>
          </a:bodyPr>
          <a:lstStyle/>
          <a:p>
            <a:r>
              <a:rPr lang="en-US" sz="3200" b="1">
                <a:solidFill>
                  <a:srgbClr val="FFFFFF"/>
                </a:solidFill>
              </a:rPr>
              <a:t>Thành viên trong nhóm</a:t>
            </a:r>
          </a:p>
        </p:txBody>
      </p:sp>
      <p:sp>
        <p:nvSpPr>
          <p:cNvPr id="26" name="Rectangle 25">
            <a:extLst>
              <a:ext uri="{FF2B5EF4-FFF2-40B4-BE49-F238E27FC236}">
                <a16:creationId xmlns:a16="http://schemas.microsoft.com/office/drawing/2014/main" id="{BB44CB43-9679-461D-B282-226139CBB087}"/>
              </a:ext>
            </a:extLst>
          </p:cNvPr>
          <p:cNvSpPr/>
          <p:nvPr/>
        </p:nvSpPr>
        <p:spPr>
          <a:xfrm>
            <a:off x="3597729"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18F82-0560-42BB-9ABB-6B75C345F2C5}"/>
              </a:ext>
            </a:extLst>
          </p:cNvPr>
          <p:cNvSpPr/>
          <p:nvPr/>
        </p:nvSpPr>
        <p:spPr>
          <a:xfrm>
            <a:off x="5729963"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BF7DFE-938F-468A-BC79-38C58CB7FA1F}"/>
              </a:ext>
            </a:extLst>
          </p:cNvPr>
          <p:cNvSpPr/>
          <p:nvPr/>
        </p:nvSpPr>
        <p:spPr>
          <a:xfrm>
            <a:off x="7862197" y="104880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FF0623D-7AED-461B-BDA3-0518A077BAAE}"/>
              </a:ext>
            </a:extLst>
          </p:cNvPr>
          <p:cNvSpPr/>
          <p:nvPr/>
        </p:nvSpPr>
        <p:spPr>
          <a:xfrm>
            <a:off x="9994431" y="104880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7D64646-84B2-4CA1-85DC-FFD032D6D193}"/>
              </a:ext>
            </a:extLst>
          </p:cNvPr>
          <p:cNvSpPr/>
          <p:nvPr/>
        </p:nvSpPr>
        <p:spPr>
          <a:xfrm>
            <a:off x="3597729"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49D6A7-0492-416E-9E28-5C50A2130E39}"/>
              </a:ext>
            </a:extLst>
          </p:cNvPr>
          <p:cNvSpPr/>
          <p:nvPr/>
        </p:nvSpPr>
        <p:spPr>
          <a:xfrm>
            <a:off x="5729963"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04FB22-E1BE-4293-8774-EFD75868B80F}"/>
              </a:ext>
            </a:extLst>
          </p:cNvPr>
          <p:cNvSpPr/>
          <p:nvPr/>
        </p:nvSpPr>
        <p:spPr>
          <a:xfrm>
            <a:off x="7862197"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E38A2A-2B16-49FF-9B9A-46490299A197}"/>
              </a:ext>
            </a:extLst>
          </p:cNvPr>
          <p:cNvSpPr/>
          <p:nvPr/>
        </p:nvSpPr>
        <p:spPr>
          <a:xfrm>
            <a:off x="9994430" y="353387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B296C2D-3478-455E-9538-A9CDB45E3EA6}"/>
              </a:ext>
            </a:extLst>
          </p:cNvPr>
          <p:cNvSpPr/>
          <p:nvPr/>
        </p:nvSpPr>
        <p:spPr>
          <a:xfrm>
            <a:off x="3708622" y="1219027"/>
            <a:ext cx="1447800" cy="145944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76C8D9F-7396-4AC2-9E8A-22F54AA9CCED}"/>
              </a:ext>
            </a:extLst>
          </p:cNvPr>
          <p:cNvSpPr txBox="1"/>
          <p:nvPr/>
        </p:nvSpPr>
        <p:spPr>
          <a:xfrm>
            <a:off x="3637621" y="2759466"/>
            <a:ext cx="1317847" cy="246221"/>
          </a:xfrm>
          <a:prstGeom prst="rect">
            <a:avLst/>
          </a:prstGeom>
          <a:noFill/>
        </p:spPr>
        <p:txBody>
          <a:bodyPr wrap="square" rtlCol="0">
            <a:spAutoFit/>
          </a:bodyPr>
          <a:lstStyle/>
          <a:p>
            <a:r>
              <a:rPr lang="en-US" sz="1000" b="1">
                <a:solidFill>
                  <a:srgbClr val="FEFEFE"/>
                </a:solidFill>
              </a:rPr>
              <a:t>Đào Quỳnh Ngân</a:t>
            </a:r>
          </a:p>
        </p:txBody>
      </p:sp>
      <p:sp>
        <p:nvSpPr>
          <p:cNvPr id="36" name="TextBox 35">
            <a:extLst>
              <a:ext uri="{FF2B5EF4-FFF2-40B4-BE49-F238E27FC236}">
                <a16:creationId xmlns:a16="http://schemas.microsoft.com/office/drawing/2014/main" id="{D9089ADA-C348-4FBC-9CD0-A1D4CC6F5C61}"/>
              </a:ext>
            </a:extLst>
          </p:cNvPr>
          <p:cNvSpPr txBox="1"/>
          <p:nvPr/>
        </p:nvSpPr>
        <p:spPr>
          <a:xfrm>
            <a:off x="3645696" y="2914787"/>
            <a:ext cx="1317847" cy="253916"/>
          </a:xfrm>
          <a:prstGeom prst="rect">
            <a:avLst/>
          </a:prstGeom>
          <a:noFill/>
        </p:spPr>
        <p:txBody>
          <a:bodyPr wrap="square" rtlCol="0">
            <a:spAutoFit/>
          </a:bodyPr>
          <a:lstStyle/>
          <a:p>
            <a:r>
              <a:rPr lang="en-US" sz="1050" b="1">
                <a:solidFill>
                  <a:srgbClr val="B3B3B3"/>
                </a:solidFill>
              </a:rPr>
              <a:t>86195</a:t>
            </a:r>
          </a:p>
        </p:txBody>
      </p:sp>
      <p:sp>
        <p:nvSpPr>
          <p:cNvPr id="38" name="Oval 37">
            <a:extLst>
              <a:ext uri="{FF2B5EF4-FFF2-40B4-BE49-F238E27FC236}">
                <a16:creationId xmlns:a16="http://schemas.microsoft.com/office/drawing/2014/main" id="{9511D101-CF38-41AA-8CCB-568F0334B82F}"/>
              </a:ext>
            </a:extLst>
          </p:cNvPr>
          <p:cNvSpPr/>
          <p:nvPr/>
        </p:nvSpPr>
        <p:spPr>
          <a:xfrm>
            <a:off x="5821689" y="1188038"/>
            <a:ext cx="1447800" cy="145944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76518A9-66C7-4037-B551-7C1DB4189633}"/>
              </a:ext>
            </a:extLst>
          </p:cNvPr>
          <p:cNvSpPr txBox="1"/>
          <p:nvPr/>
        </p:nvSpPr>
        <p:spPr>
          <a:xfrm>
            <a:off x="5750688" y="2728477"/>
            <a:ext cx="1317847" cy="246221"/>
          </a:xfrm>
          <a:prstGeom prst="rect">
            <a:avLst/>
          </a:prstGeom>
          <a:noFill/>
        </p:spPr>
        <p:txBody>
          <a:bodyPr wrap="square" rtlCol="0">
            <a:spAutoFit/>
          </a:bodyPr>
          <a:lstStyle/>
          <a:p>
            <a:r>
              <a:rPr lang="en-US" sz="1000" b="1">
                <a:solidFill>
                  <a:srgbClr val="FEFEFE"/>
                </a:solidFill>
              </a:rPr>
              <a:t>Nguyễn Thành Công</a:t>
            </a:r>
          </a:p>
        </p:txBody>
      </p:sp>
      <p:sp>
        <p:nvSpPr>
          <p:cNvPr id="40" name="TextBox 39">
            <a:extLst>
              <a:ext uri="{FF2B5EF4-FFF2-40B4-BE49-F238E27FC236}">
                <a16:creationId xmlns:a16="http://schemas.microsoft.com/office/drawing/2014/main" id="{F2B419E0-5693-454D-8CA4-002FE57DBE83}"/>
              </a:ext>
            </a:extLst>
          </p:cNvPr>
          <p:cNvSpPr txBox="1"/>
          <p:nvPr/>
        </p:nvSpPr>
        <p:spPr>
          <a:xfrm>
            <a:off x="5758763" y="2883798"/>
            <a:ext cx="1317847" cy="253916"/>
          </a:xfrm>
          <a:prstGeom prst="rect">
            <a:avLst/>
          </a:prstGeom>
          <a:noFill/>
        </p:spPr>
        <p:txBody>
          <a:bodyPr wrap="square" rtlCol="0">
            <a:spAutoFit/>
          </a:bodyPr>
          <a:lstStyle/>
          <a:p>
            <a:r>
              <a:rPr lang="en-US" sz="1050" b="1">
                <a:solidFill>
                  <a:srgbClr val="B3B3B3"/>
                </a:solidFill>
              </a:rPr>
              <a:t>86266</a:t>
            </a:r>
          </a:p>
        </p:txBody>
      </p:sp>
      <p:sp>
        <p:nvSpPr>
          <p:cNvPr id="41" name="Oval 40">
            <a:extLst>
              <a:ext uri="{FF2B5EF4-FFF2-40B4-BE49-F238E27FC236}">
                <a16:creationId xmlns:a16="http://schemas.microsoft.com/office/drawing/2014/main" id="{CF715DC1-DAA9-480B-A6CF-27DA70AF66DA}"/>
              </a:ext>
            </a:extLst>
          </p:cNvPr>
          <p:cNvSpPr/>
          <p:nvPr/>
        </p:nvSpPr>
        <p:spPr>
          <a:xfrm>
            <a:off x="8023896" y="1125187"/>
            <a:ext cx="1447800" cy="145944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E90BD20-1AC5-41EC-9D54-2D402E6E25C5}"/>
              </a:ext>
            </a:extLst>
          </p:cNvPr>
          <p:cNvSpPr txBox="1"/>
          <p:nvPr/>
        </p:nvSpPr>
        <p:spPr>
          <a:xfrm>
            <a:off x="7952895" y="2665626"/>
            <a:ext cx="1317847" cy="246221"/>
          </a:xfrm>
          <a:prstGeom prst="rect">
            <a:avLst/>
          </a:prstGeom>
          <a:noFill/>
        </p:spPr>
        <p:txBody>
          <a:bodyPr wrap="square" rtlCol="0">
            <a:spAutoFit/>
          </a:bodyPr>
          <a:lstStyle/>
          <a:p>
            <a:r>
              <a:rPr lang="en-US" sz="1000" b="1">
                <a:solidFill>
                  <a:srgbClr val="FEFEFE"/>
                </a:solidFill>
              </a:rPr>
              <a:t>Nguyễn Công Thành</a:t>
            </a:r>
          </a:p>
        </p:txBody>
      </p:sp>
      <p:sp>
        <p:nvSpPr>
          <p:cNvPr id="43" name="TextBox 42">
            <a:extLst>
              <a:ext uri="{FF2B5EF4-FFF2-40B4-BE49-F238E27FC236}">
                <a16:creationId xmlns:a16="http://schemas.microsoft.com/office/drawing/2014/main" id="{F83365DC-0E3C-472F-844D-C4773A213C60}"/>
              </a:ext>
            </a:extLst>
          </p:cNvPr>
          <p:cNvSpPr txBox="1"/>
          <p:nvPr/>
        </p:nvSpPr>
        <p:spPr>
          <a:xfrm>
            <a:off x="7960970" y="2820947"/>
            <a:ext cx="1317847" cy="253916"/>
          </a:xfrm>
          <a:prstGeom prst="rect">
            <a:avLst/>
          </a:prstGeom>
          <a:noFill/>
        </p:spPr>
        <p:txBody>
          <a:bodyPr wrap="square" rtlCol="0">
            <a:spAutoFit/>
          </a:bodyPr>
          <a:lstStyle/>
          <a:p>
            <a:r>
              <a:rPr lang="en-US" sz="1050" b="1">
                <a:solidFill>
                  <a:srgbClr val="B3B3B3"/>
                </a:solidFill>
              </a:rPr>
              <a:t>86264</a:t>
            </a:r>
          </a:p>
        </p:txBody>
      </p:sp>
      <p:sp>
        <p:nvSpPr>
          <p:cNvPr id="44" name="Oval 43">
            <a:extLst>
              <a:ext uri="{FF2B5EF4-FFF2-40B4-BE49-F238E27FC236}">
                <a16:creationId xmlns:a16="http://schemas.microsoft.com/office/drawing/2014/main" id="{4AE38E41-7E68-44AF-8099-DDA55659741C}"/>
              </a:ext>
            </a:extLst>
          </p:cNvPr>
          <p:cNvSpPr/>
          <p:nvPr/>
        </p:nvSpPr>
        <p:spPr>
          <a:xfrm>
            <a:off x="10153017" y="1188038"/>
            <a:ext cx="1447800" cy="145944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63895E6-27F4-4CD5-B9AC-156A52C34FB3}"/>
              </a:ext>
            </a:extLst>
          </p:cNvPr>
          <p:cNvSpPr txBox="1"/>
          <p:nvPr/>
        </p:nvSpPr>
        <p:spPr>
          <a:xfrm>
            <a:off x="10082016" y="2728477"/>
            <a:ext cx="1317847" cy="246221"/>
          </a:xfrm>
          <a:prstGeom prst="rect">
            <a:avLst/>
          </a:prstGeom>
          <a:noFill/>
        </p:spPr>
        <p:txBody>
          <a:bodyPr wrap="square" rtlCol="0">
            <a:spAutoFit/>
          </a:bodyPr>
          <a:lstStyle/>
          <a:p>
            <a:r>
              <a:rPr lang="en-US" sz="1000" b="1">
                <a:solidFill>
                  <a:srgbClr val="FEFEFE"/>
                </a:solidFill>
              </a:rPr>
              <a:t>Phạm Đình Mười</a:t>
            </a:r>
          </a:p>
        </p:txBody>
      </p:sp>
      <p:sp>
        <p:nvSpPr>
          <p:cNvPr id="46" name="TextBox 45">
            <a:extLst>
              <a:ext uri="{FF2B5EF4-FFF2-40B4-BE49-F238E27FC236}">
                <a16:creationId xmlns:a16="http://schemas.microsoft.com/office/drawing/2014/main" id="{CBDE05AA-65E8-4F6D-86B0-89E2F1C1142A}"/>
              </a:ext>
            </a:extLst>
          </p:cNvPr>
          <p:cNvSpPr txBox="1"/>
          <p:nvPr/>
        </p:nvSpPr>
        <p:spPr>
          <a:xfrm>
            <a:off x="10090091" y="2883798"/>
            <a:ext cx="1317847" cy="253916"/>
          </a:xfrm>
          <a:prstGeom prst="rect">
            <a:avLst/>
          </a:prstGeom>
          <a:noFill/>
        </p:spPr>
        <p:txBody>
          <a:bodyPr wrap="square" rtlCol="0">
            <a:spAutoFit/>
          </a:bodyPr>
          <a:lstStyle/>
          <a:p>
            <a:r>
              <a:rPr lang="en-US" sz="1050" b="1">
                <a:solidFill>
                  <a:srgbClr val="B3B3B3"/>
                </a:solidFill>
              </a:rPr>
              <a:t>86264</a:t>
            </a:r>
          </a:p>
        </p:txBody>
      </p:sp>
      <p:sp>
        <p:nvSpPr>
          <p:cNvPr id="47" name="Oval 46">
            <a:extLst>
              <a:ext uri="{FF2B5EF4-FFF2-40B4-BE49-F238E27FC236}">
                <a16:creationId xmlns:a16="http://schemas.microsoft.com/office/drawing/2014/main" id="{7005A05E-B5CD-43EA-9DB2-D3FA0873A768}"/>
              </a:ext>
            </a:extLst>
          </p:cNvPr>
          <p:cNvSpPr/>
          <p:nvPr/>
        </p:nvSpPr>
        <p:spPr>
          <a:xfrm>
            <a:off x="3707262" y="3648138"/>
            <a:ext cx="1447800" cy="145944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7C15A96-3F90-43D1-9F36-0D4A235133C5}"/>
              </a:ext>
            </a:extLst>
          </p:cNvPr>
          <p:cNvSpPr txBox="1"/>
          <p:nvPr/>
        </p:nvSpPr>
        <p:spPr>
          <a:xfrm>
            <a:off x="3636261" y="5188577"/>
            <a:ext cx="1317847" cy="246221"/>
          </a:xfrm>
          <a:prstGeom prst="rect">
            <a:avLst/>
          </a:prstGeom>
          <a:noFill/>
        </p:spPr>
        <p:txBody>
          <a:bodyPr wrap="square" rtlCol="0">
            <a:spAutoFit/>
          </a:bodyPr>
          <a:lstStyle/>
          <a:p>
            <a:r>
              <a:rPr lang="en-US" sz="1000" b="1">
                <a:solidFill>
                  <a:srgbClr val="FEFEFE"/>
                </a:solidFill>
              </a:rPr>
              <a:t>Vũ Văn Khánh</a:t>
            </a:r>
          </a:p>
        </p:txBody>
      </p:sp>
      <p:sp>
        <p:nvSpPr>
          <p:cNvPr id="49" name="TextBox 48">
            <a:extLst>
              <a:ext uri="{FF2B5EF4-FFF2-40B4-BE49-F238E27FC236}">
                <a16:creationId xmlns:a16="http://schemas.microsoft.com/office/drawing/2014/main" id="{C8726901-9551-44A9-828E-73646602F714}"/>
              </a:ext>
            </a:extLst>
          </p:cNvPr>
          <p:cNvSpPr txBox="1"/>
          <p:nvPr/>
        </p:nvSpPr>
        <p:spPr>
          <a:xfrm>
            <a:off x="3644336" y="5343898"/>
            <a:ext cx="1317847" cy="253916"/>
          </a:xfrm>
          <a:prstGeom prst="rect">
            <a:avLst/>
          </a:prstGeom>
          <a:noFill/>
        </p:spPr>
        <p:txBody>
          <a:bodyPr wrap="square" rtlCol="0">
            <a:spAutoFit/>
          </a:bodyPr>
          <a:lstStyle/>
          <a:p>
            <a:r>
              <a:rPr lang="en-US" sz="1050" b="1">
                <a:solidFill>
                  <a:srgbClr val="B3B3B3"/>
                </a:solidFill>
              </a:rPr>
              <a:t>85840</a:t>
            </a:r>
          </a:p>
        </p:txBody>
      </p:sp>
      <p:sp>
        <p:nvSpPr>
          <p:cNvPr id="50" name="Oval 49">
            <a:extLst>
              <a:ext uri="{FF2B5EF4-FFF2-40B4-BE49-F238E27FC236}">
                <a16:creationId xmlns:a16="http://schemas.microsoft.com/office/drawing/2014/main" id="{CDC0D2A0-B6A1-436F-B4DD-C8182C2F6F3E}"/>
              </a:ext>
            </a:extLst>
          </p:cNvPr>
          <p:cNvSpPr/>
          <p:nvPr/>
        </p:nvSpPr>
        <p:spPr>
          <a:xfrm>
            <a:off x="5844938" y="3625663"/>
            <a:ext cx="1447800" cy="145944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77238F8-E297-4516-B272-CC6DCD0365CC}"/>
              </a:ext>
            </a:extLst>
          </p:cNvPr>
          <p:cNvSpPr txBox="1"/>
          <p:nvPr/>
        </p:nvSpPr>
        <p:spPr>
          <a:xfrm>
            <a:off x="5773937" y="5166102"/>
            <a:ext cx="1317847" cy="246221"/>
          </a:xfrm>
          <a:prstGeom prst="rect">
            <a:avLst/>
          </a:prstGeom>
          <a:noFill/>
        </p:spPr>
        <p:txBody>
          <a:bodyPr wrap="square" rtlCol="0">
            <a:spAutoFit/>
          </a:bodyPr>
          <a:lstStyle/>
          <a:p>
            <a:r>
              <a:rPr lang="en-US" sz="1000" b="1">
                <a:solidFill>
                  <a:srgbClr val="FEFEFE"/>
                </a:solidFill>
              </a:rPr>
              <a:t>Bùi Tá Chiến</a:t>
            </a:r>
          </a:p>
        </p:txBody>
      </p:sp>
      <p:sp>
        <p:nvSpPr>
          <p:cNvPr id="52" name="TextBox 51">
            <a:extLst>
              <a:ext uri="{FF2B5EF4-FFF2-40B4-BE49-F238E27FC236}">
                <a16:creationId xmlns:a16="http://schemas.microsoft.com/office/drawing/2014/main" id="{DE1C2AE4-B531-4E82-90D7-A1C0F0B82279}"/>
              </a:ext>
            </a:extLst>
          </p:cNvPr>
          <p:cNvSpPr txBox="1"/>
          <p:nvPr/>
        </p:nvSpPr>
        <p:spPr>
          <a:xfrm>
            <a:off x="5782012" y="5321423"/>
            <a:ext cx="1317847" cy="253916"/>
          </a:xfrm>
          <a:prstGeom prst="rect">
            <a:avLst/>
          </a:prstGeom>
          <a:noFill/>
        </p:spPr>
        <p:txBody>
          <a:bodyPr wrap="square" rtlCol="0">
            <a:spAutoFit/>
          </a:bodyPr>
          <a:lstStyle/>
          <a:p>
            <a:r>
              <a:rPr lang="en-US" sz="1050" b="1">
                <a:solidFill>
                  <a:srgbClr val="B3B3B3"/>
                </a:solidFill>
              </a:rPr>
              <a:t>86161</a:t>
            </a:r>
          </a:p>
        </p:txBody>
      </p:sp>
      <p:sp>
        <p:nvSpPr>
          <p:cNvPr id="53" name="Oval 52">
            <a:extLst>
              <a:ext uri="{FF2B5EF4-FFF2-40B4-BE49-F238E27FC236}">
                <a16:creationId xmlns:a16="http://schemas.microsoft.com/office/drawing/2014/main" id="{B17B62D4-D43C-40A1-A644-7E9E95209060}"/>
              </a:ext>
            </a:extLst>
          </p:cNvPr>
          <p:cNvSpPr/>
          <p:nvPr/>
        </p:nvSpPr>
        <p:spPr>
          <a:xfrm>
            <a:off x="7986589" y="3625663"/>
            <a:ext cx="1447800" cy="145944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C941B6E-E544-414F-98C4-148487F94040}"/>
              </a:ext>
            </a:extLst>
          </p:cNvPr>
          <p:cNvSpPr txBox="1"/>
          <p:nvPr/>
        </p:nvSpPr>
        <p:spPr>
          <a:xfrm>
            <a:off x="7915588" y="5166102"/>
            <a:ext cx="1317847" cy="246221"/>
          </a:xfrm>
          <a:prstGeom prst="rect">
            <a:avLst/>
          </a:prstGeom>
          <a:noFill/>
        </p:spPr>
        <p:txBody>
          <a:bodyPr wrap="square" rtlCol="0">
            <a:spAutoFit/>
          </a:bodyPr>
          <a:lstStyle/>
          <a:p>
            <a:r>
              <a:rPr lang="en-US" sz="1000" b="1">
                <a:solidFill>
                  <a:srgbClr val="FEFEFE"/>
                </a:solidFill>
              </a:rPr>
              <a:t>Lã Nguyên Phúc</a:t>
            </a:r>
          </a:p>
        </p:txBody>
      </p:sp>
      <p:sp>
        <p:nvSpPr>
          <p:cNvPr id="55" name="TextBox 54">
            <a:extLst>
              <a:ext uri="{FF2B5EF4-FFF2-40B4-BE49-F238E27FC236}">
                <a16:creationId xmlns:a16="http://schemas.microsoft.com/office/drawing/2014/main" id="{608E269B-D4D6-4B74-857D-EEB1BC1BDBF9}"/>
              </a:ext>
            </a:extLst>
          </p:cNvPr>
          <p:cNvSpPr txBox="1"/>
          <p:nvPr/>
        </p:nvSpPr>
        <p:spPr>
          <a:xfrm>
            <a:off x="7923663" y="5321423"/>
            <a:ext cx="1317847" cy="253916"/>
          </a:xfrm>
          <a:prstGeom prst="rect">
            <a:avLst/>
          </a:prstGeom>
          <a:noFill/>
        </p:spPr>
        <p:txBody>
          <a:bodyPr wrap="square" rtlCol="0">
            <a:spAutoFit/>
          </a:bodyPr>
          <a:lstStyle/>
          <a:p>
            <a:r>
              <a:rPr lang="en-US" sz="1050" b="1">
                <a:solidFill>
                  <a:srgbClr val="B3B3B3"/>
                </a:solidFill>
              </a:rPr>
              <a:t>86946</a:t>
            </a:r>
          </a:p>
        </p:txBody>
      </p:sp>
      <p:sp>
        <p:nvSpPr>
          <p:cNvPr id="56" name="Oval 55">
            <a:extLst>
              <a:ext uri="{FF2B5EF4-FFF2-40B4-BE49-F238E27FC236}">
                <a16:creationId xmlns:a16="http://schemas.microsoft.com/office/drawing/2014/main" id="{6E214698-19D8-4D00-8798-3C628133883C}"/>
              </a:ext>
            </a:extLst>
          </p:cNvPr>
          <p:cNvSpPr/>
          <p:nvPr/>
        </p:nvSpPr>
        <p:spPr>
          <a:xfrm>
            <a:off x="10118823" y="3646768"/>
            <a:ext cx="1447800" cy="145944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2CA6C8C-F7AA-4E09-B1D7-33AFDDE43A8F}"/>
              </a:ext>
            </a:extLst>
          </p:cNvPr>
          <p:cNvSpPr txBox="1"/>
          <p:nvPr/>
        </p:nvSpPr>
        <p:spPr>
          <a:xfrm>
            <a:off x="10047822" y="5187207"/>
            <a:ext cx="1317847" cy="246221"/>
          </a:xfrm>
          <a:prstGeom prst="rect">
            <a:avLst/>
          </a:prstGeom>
          <a:noFill/>
        </p:spPr>
        <p:txBody>
          <a:bodyPr wrap="square" rtlCol="0">
            <a:spAutoFit/>
          </a:bodyPr>
          <a:lstStyle/>
          <a:p>
            <a:r>
              <a:rPr lang="en-US" sz="1000" b="1">
                <a:solidFill>
                  <a:srgbClr val="FEFEFE"/>
                </a:solidFill>
              </a:rPr>
              <a:t>Phạm Thị Ngân</a:t>
            </a:r>
          </a:p>
        </p:txBody>
      </p:sp>
      <p:sp>
        <p:nvSpPr>
          <p:cNvPr id="58" name="TextBox 57">
            <a:extLst>
              <a:ext uri="{FF2B5EF4-FFF2-40B4-BE49-F238E27FC236}">
                <a16:creationId xmlns:a16="http://schemas.microsoft.com/office/drawing/2014/main" id="{EF061A30-5B31-4076-AD63-B7F8D587DFFA}"/>
              </a:ext>
            </a:extLst>
          </p:cNvPr>
          <p:cNvSpPr txBox="1"/>
          <p:nvPr/>
        </p:nvSpPr>
        <p:spPr>
          <a:xfrm>
            <a:off x="10055897" y="5342528"/>
            <a:ext cx="1317847" cy="253916"/>
          </a:xfrm>
          <a:prstGeom prst="rect">
            <a:avLst/>
          </a:prstGeom>
          <a:noFill/>
        </p:spPr>
        <p:txBody>
          <a:bodyPr wrap="square" rtlCol="0">
            <a:spAutoFit/>
          </a:bodyPr>
          <a:lstStyle/>
          <a:p>
            <a:r>
              <a:rPr lang="en-US" sz="1050" b="1">
                <a:solidFill>
                  <a:srgbClr val="B3B3B3"/>
                </a:solidFill>
              </a:rPr>
              <a:t>88496</a:t>
            </a:r>
          </a:p>
        </p:txBody>
      </p:sp>
      <p:sp>
        <p:nvSpPr>
          <p:cNvPr id="2" name="TextBox 1">
            <a:extLst>
              <a:ext uri="{FF2B5EF4-FFF2-40B4-BE49-F238E27FC236}">
                <a16:creationId xmlns:a16="http://schemas.microsoft.com/office/drawing/2014/main" id="{46E25816-0148-4151-8A94-3DCF018863C4}"/>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59" name="TextBox 58">
            <a:extLst>
              <a:ext uri="{FF2B5EF4-FFF2-40B4-BE49-F238E27FC236}">
                <a16:creationId xmlns:a16="http://schemas.microsoft.com/office/drawing/2014/main" id="{40471236-AA54-4265-92CD-C0ED99327A10}"/>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B3B3B3"/>
                </a:solidFill>
              </a:rPr>
              <a:t>Mối liên hệ, mối liên hệ phổ biến</a:t>
            </a:r>
          </a:p>
        </p:txBody>
      </p:sp>
      <p:sp>
        <p:nvSpPr>
          <p:cNvPr id="61" name="TextBox 60">
            <a:extLst>
              <a:ext uri="{FF2B5EF4-FFF2-40B4-BE49-F238E27FC236}">
                <a16:creationId xmlns:a16="http://schemas.microsoft.com/office/drawing/2014/main" id="{76975D88-98A5-40E9-9864-143284613B16}"/>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62" name="TextBox 61">
            <a:extLst>
              <a:ext uri="{FF2B5EF4-FFF2-40B4-BE49-F238E27FC236}">
                <a16:creationId xmlns:a16="http://schemas.microsoft.com/office/drawing/2014/main" id="{C9CDC78D-4D5E-49DF-AD0E-DDEA78A58318}"/>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63" name="TextBox 62">
            <a:extLst>
              <a:ext uri="{FF2B5EF4-FFF2-40B4-BE49-F238E27FC236}">
                <a16:creationId xmlns:a16="http://schemas.microsoft.com/office/drawing/2014/main" id="{E9E4845B-0DB0-4540-B157-05CE693558F0}"/>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75" name="Oval 74">
            <a:extLst>
              <a:ext uri="{FF2B5EF4-FFF2-40B4-BE49-F238E27FC236}">
                <a16:creationId xmlns:a16="http://schemas.microsoft.com/office/drawing/2014/main" id="{B23F8562-BB58-4B15-A7BE-5F8B4AE0A9F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76" name="Oval 75">
            <a:extLst>
              <a:ext uri="{FF2B5EF4-FFF2-40B4-BE49-F238E27FC236}">
                <a16:creationId xmlns:a16="http://schemas.microsoft.com/office/drawing/2014/main" id="{C02FD43F-5A5E-4641-A9FF-B76F263ED315}"/>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79" name="Flowchart: Terminator 78">
            <a:extLst>
              <a:ext uri="{FF2B5EF4-FFF2-40B4-BE49-F238E27FC236}">
                <a16:creationId xmlns:a16="http://schemas.microsoft.com/office/drawing/2014/main" id="{869995CE-30E5-4C87-AFDF-4B3CC5EBFABA}"/>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239A7666-F8B8-488C-A9A9-D95CD26D87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81" name="TextBox 80">
            <a:extLst>
              <a:ext uri="{FF2B5EF4-FFF2-40B4-BE49-F238E27FC236}">
                <a16:creationId xmlns:a16="http://schemas.microsoft.com/office/drawing/2014/main" id="{7EBD4F42-6173-4409-AB0B-B9891CAF0E64}"/>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82" name="Picture 81">
            <a:extLst>
              <a:ext uri="{FF2B5EF4-FFF2-40B4-BE49-F238E27FC236}">
                <a16:creationId xmlns:a16="http://schemas.microsoft.com/office/drawing/2014/main" id="{B549CBB4-F578-47C3-8D16-0E2CD30894A3}"/>
              </a:ext>
            </a:extLst>
          </p:cNvPr>
          <p:cNvPicPr>
            <a:picLocks noChangeAspect="1"/>
          </p:cNvPicPr>
          <p:nvPr/>
        </p:nvPicPr>
        <p:blipFill rotWithShape="1">
          <a:blip r:embed="rId12"/>
          <a:srcRect l="78958" t="2757" r="19722" b="95361"/>
          <a:stretch/>
        </p:blipFill>
        <p:spPr>
          <a:xfrm>
            <a:off x="11837708" y="221233"/>
            <a:ext cx="207864" cy="166780"/>
          </a:xfrm>
          <a:prstGeom prst="rect">
            <a:avLst/>
          </a:prstGeom>
        </p:spPr>
      </p:pic>
      <p:sp>
        <p:nvSpPr>
          <p:cNvPr id="83" name="TextBox 82">
            <a:extLst>
              <a:ext uri="{FF2B5EF4-FFF2-40B4-BE49-F238E27FC236}">
                <a16:creationId xmlns:a16="http://schemas.microsoft.com/office/drawing/2014/main" id="{0B6B3F5B-C9AA-413E-B031-A67E1975EF93}"/>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pic>
        <p:nvPicPr>
          <p:cNvPr id="64" name="Picture 63">
            <a:extLst>
              <a:ext uri="{FF2B5EF4-FFF2-40B4-BE49-F238E27FC236}">
                <a16:creationId xmlns:a16="http://schemas.microsoft.com/office/drawing/2014/main" id="{E76971A2-6912-4DCE-A8F7-378C3DE1B39F}"/>
              </a:ext>
            </a:extLst>
          </p:cNvPr>
          <p:cNvPicPr>
            <a:picLocks noChangeAspect="1"/>
          </p:cNvPicPr>
          <p:nvPr/>
        </p:nvPicPr>
        <p:blipFill rotWithShape="1">
          <a:blip r:embed="rId13">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67" name="Picture 66">
            <a:extLst>
              <a:ext uri="{FF2B5EF4-FFF2-40B4-BE49-F238E27FC236}">
                <a16:creationId xmlns:a16="http://schemas.microsoft.com/office/drawing/2014/main" id="{BE80DFBA-C5EA-4946-9B4A-C93B2EF271D2}"/>
              </a:ext>
            </a:extLst>
          </p:cNvPr>
          <p:cNvPicPr>
            <a:picLocks noChangeAspect="1"/>
          </p:cNvPicPr>
          <p:nvPr/>
        </p:nvPicPr>
        <p:blipFill rotWithShape="1">
          <a:blip r:embed="rId14"/>
          <a:srcRect t="86759" r="82422" b="4167"/>
          <a:stretch/>
        </p:blipFill>
        <p:spPr>
          <a:xfrm>
            <a:off x="144914" y="6171224"/>
            <a:ext cx="2143125" cy="622300"/>
          </a:xfrm>
          <a:prstGeom prst="rect">
            <a:avLst/>
          </a:prstGeom>
        </p:spPr>
      </p:pic>
      <p:pic>
        <p:nvPicPr>
          <p:cNvPr id="5" name="Picture 4">
            <a:extLst>
              <a:ext uri="{FF2B5EF4-FFF2-40B4-BE49-F238E27FC236}">
                <a16:creationId xmlns:a16="http://schemas.microsoft.com/office/drawing/2014/main" id="{16CCD76F-21CA-4D51-86D9-5538FDE29EBE}"/>
              </a:ext>
            </a:extLst>
          </p:cNvPr>
          <p:cNvPicPr>
            <a:picLocks noChangeAspect="1"/>
          </p:cNvPicPr>
          <p:nvPr/>
        </p:nvPicPr>
        <p:blipFill rotWithShape="1">
          <a:blip r:embed="rId15"/>
          <a:srcRect l="68013" t="6886" r="19202" b="69832"/>
          <a:stretch/>
        </p:blipFill>
        <p:spPr>
          <a:xfrm>
            <a:off x="10385648" y="513894"/>
            <a:ext cx="1558693" cy="1596672"/>
          </a:xfrm>
          <a:prstGeom prst="rect">
            <a:avLst/>
          </a:prstGeom>
        </p:spPr>
      </p:pic>
      <p:pic>
        <p:nvPicPr>
          <p:cNvPr id="68" name="Picture 67">
            <a:extLst>
              <a:ext uri="{FF2B5EF4-FFF2-40B4-BE49-F238E27FC236}">
                <a16:creationId xmlns:a16="http://schemas.microsoft.com/office/drawing/2014/main" id="{899C65AC-2E2B-4643-AF3D-CC8FEF165C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20275">
            <a:off x="6829575" y="7055986"/>
            <a:ext cx="695597" cy="881743"/>
          </a:xfrm>
          <a:prstGeom prst="rect">
            <a:avLst/>
          </a:prstGeom>
        </p:spPr>
      </p:pic>
    </p:spTree>
    <p:extLst>
      <p:ext uri="{BB962C8B-B14F-4D97-AF65-F5344CB8AC3E}">
        <p14:creationId xmlns:p14="http://schemas.microsoft.com/office/powerpoint/2010/main" val="36910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4.44444E-6 L 0.37071 -0.98889 " pathEditMode="relative" rAng="0" ptsTypes="AA">
                                      <p:cBhvr>
                                        <p:cTn id="6" dur="750" fill="hold"/>
                                        <p:tgtEl>
                                          <p:spTgt spid="68"/>
                                        </p:tgtEl>
                                        <p:attrNameLst>
                                          <p:attrName>ppt_x</p:attrName>
                                          <p:attrName>ppt_y</p:attrName>
                                        </p:attrNameLst>
                                      </p:cBhvr>
                                      <p:rCtr x="18529" y="-49444"/>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781800"/>
          </a:xfrm>
          <a:prstGeom prst="rect">
            <a:avLst/>
          </a:prstGeom>
          <a:solidFill>
            <a:srgbClr val="1D1D1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11958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F9323C8-7006-4D8F-B29B-60E38C92D87D}"/>
              </a:ext>
            </a:extLst>
          </p:cNvPr>
          <p:cNvSpPr/>
          <p:nvPr/>
        </p:nvSpPr>
        <p:spPr>
          <a:xfrm>
            <a:off x="0" y="5921829"/>
            <a:ext cx="12192000" cy="936171"/>
          </a:xfrm>
          <a:prstGeom prst="rect">
            <a:avLst/>
          </a:prstGeom>
          <a:solidFill>
            <a:srgbClr val="181818"/>
          </a:solidFill>
          <a:ln>
            <a:solidFill>
              <a:srgbClr val="222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sp>
        <p:nvSpPr>
          <p:cNvPr id="24" name="TextBox 23">
            <a:extLst>
              <a:ext uri="{FF2B5EF4-FFF2-40B4-BE49-F238E27FC236}">
                <a16:creationId xmlns:a16="http://schemas.microsoft.com/office/drawing/2014/main" id="{474C6D61-616A-4A51-83CD-9C5AC2BF13ED}"/>
              </a:ext>
            </a:extLst>
          </p:cNvPr>
          <p:cNvSpPr txBox="1"/>
          <p:nvPr/>
        </p:nvSpPr>
        <p:spPr>
          <a:xfrm>
            <a:off x="3471172" y="273821"/>
            <a:ext cx="4391025" cy="584775"/>
          </a:xfrm>
          <a:prstGeom prst="rect">
            <a:avLst/>
          </a:prstGeom>
          <a:noFill/>
        </p:spPr>
        <p:txBody>
          <a:bodyPr wrap="square" rtlCol="0">
            <a:spAutoFit/>
          </a:bodyPr>
          <a:lstStyle/>
          <a:p>
            <a:r>
              <a:rPr lang="en-US" sz="3200" b="1">
                <a:solidFill>
                  <a:srgbClr val="FFFFFF"/>
                </a:solidFill>
              </a:rPr>
              <a:t>Thành viên trong nhóm</a:t>
            </a:r>
          </a:p>
        </p:txBody>
      </p:sp>
      <p:sp>
        <p:nvSpPr>
          <p:cNvPr id="26" name="Rectangle 25">
            <a:extLst>
              <a:ext uri="{FF2B5EF4-FFF2-40B4-BE49-F238E27FC236}">
                <a16:creationId xmlns:a16="http://schemas.microsoft.com/office/drawing/2014/main" id="{BB44CB43-9679-461D-B282-226139CBB087}"/>
              </a:ext>
            </a:extLst>
          </p:cNvPr>
          <p:cNvSpPr/>
          <p:nvPr/>
        </p:nvSpPr>
        <p:spPr>
          <a:xfrm>
            <a:off x="3597729"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18F82-0560-42BB-9ABB-6B75C345F2C5}"/>
              </a:ext>
            </a:extLst>
          </p:cNvPr>
          <p:cNvSpPr/>
          <p:nvPr/>
        </p:nvSpPr>
        <p:spPr>
          <a:xfrm>
            <a:off x="5729963"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BF7DFE-938F-468A-BC79-38C58CB7FA1F}"/>
              </a:ext>
            </a:extLst>
          </p:cNvPr>
          <p:cNvSpPr/>
          <p:nvPr/>
        </p:nvSpPr>
        <p:spPr>
          <a:xfrm>
            <a:off x="7862197" y="104880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FF0623D-7AED-461B-BDA3-0518A077BAAE}"/>
              </a:ext>
            </a:extLst>
          </p:cNvPr>
          <p:cNvSpPr/>
          <p:nvPr/>
        </p:nvSpPr>
        <p:spPr>
          <a:xfrm>
            <a:off x="9994431" y="104880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7D64646-84B2-4CA1-85DC-FFD032D6D193}"/>
              </a:ext>
            </a:extLst>
          </p:cNvPr>
          <p:cNvSpPr/>
          <p:nvPr/>
        </p:nvSpPr>
        <p:spPr>
          <a:xfrm>
            <a:off x="3597729"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49D6A7-0492-416E-9E28-5C50A2130E39}"/>
              </a:ext>
            </a:extLst>
          </p:cNvPr>
          <p:cNvSpPr/>
          <p:nvPr/>
        </p:nvSpPr>
        <p:spPr>
          <a:xfrm>
            <a:off x="5729963"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04FB22-E1BE-4293-8774-EFD75868B80F}"/>
              </a:ext>
            </a:extLst>
          </p:cNvPr>
          <p:cNvSpPr/>
          <p:nvPr/>
        </p:nvSpPr>
        <p:spPr>
          <a:xfrm>
            <a:off x="7862197"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E38A2A-2B16-49FF-9B9A-46490299A197}"/>
              </a:ext>
            </a:extLst>
          </p:cNvPr>
          <p:cNvSpPr/>
          <p:nvPr/>
        </p:nvSpPr>
        <p:spPr>
          <a:xfrm>
            <a:off x="9994430" y="353387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B296C2D-3478-455E-9538-A9CDB45E3EA6}"/>
              </a:ext>
            </a:extLst>
          </p:cNvPr>
          <p:cNvSpPr/>
          <p:nvPr/>
        </p:nvSpPr>
        <p:spPr>
          <a:xfrm>
            <a:off x="3708622" y="1219027"/>
            <a:ext cx="1447800" cy="145944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76C8D9F-7396-4AC2-9E8A-22F54AA9CCED}"/>
              </a:ext>
            </a:extLst>
          </p:cNvPr>
          <p:cNvSpPr txBox="1"/>
          <p:nvPr/>
        </p:nvSpPr>
        <p:spPr>
          <a:xfrm>
            <a:off x="3637621" y="2759466"/>
            <a:ext cx="1317847" cy="246221"/>
          </a:xfrm>
          <a:prstGeom prst="rect">
            <a:avLst/>
          </a:prstGeom>
          <a:noFill/>
        </p:spPr>
        <p:txBody>
          <a:bodyPr wrap="square" rtlCol="0">
            <a:spAutoFit/>
          </a:bodyPr>
          <a:lstStyle/>
          <a:p>
            <a:r>
              <a:rPr lang="en-US" sz="1000" b="1">
                <a:solidFill>
                  <a:srgbClr val="FEFEFE"/>
                </a:solidFill>
              </a:rPr>
              <a:t>Đào Quỳnh Ngân</a:t>
            </a:r>
          </a:p>
        </p:txBody>
      </p:sp>
      <p:sp>
        <p:nvSpPr>
          <p:cNvPr id="36" name="TextBox 35">
            <a:extLst>
              <a:ext uri="{FF2B5EF4-FFF2-40B4-BE49-F238E27FC236}">
                <a16:creationId xmlns:a16="http://schemas.microsoft.com/office/drawing/2014/main" id="{D9089ADA-C348-4FBC-9CD0-A1D4CC6F5C61}"/>
              </a:ext>
            </a:extLst>
          </p:cNvPr>
          <p:cNvSpPr txBox="1"/>
          <p:nvPr/>
        </p:nvSpPr>
        <p:spPr>
          <a:xfrm>
            <a:off x="3645696" y="2914787"/>
            <a:ext cx="1317847" cy="253916"/>
          </a:xfrm>
          <a:prstGeom prst="rect">
            <a:avLst/>
          </a:prstGeom>
          <a:noFill/>
        </p:spPr>
        <p:txBody>
          <a:bodyPr wrap="square" rtlCol="0">
            <a:spAutoFit/>
          </a:bodyPr>
          <a:lstStyle/>
          <a:p>
            <a:r>
              <a:rPr lang="en-US" sz="1050" b="1">
                <a:solidFill>
                  <a:srgbClr val="B3B3B3"/>
                </a:solidFill>
              </a:rPr>
              <a:t>86195</a:t>
            </a:r>
          </a:p>
        </p:txBody>
      </p:sp>
      <p:sp>
        <p:nvSpPr>
          <p:cNvPr id="38" name="Oval 37">
            <a:extLst>
              <a:ext uri="{FF2B5EF4-FFF2-40B4-BE49-F238E27FC236}">
                <a16:creationId xmlns:a16="http://schemas.microsoft.com/office/drawing/2014/main" id="{9511D101-CF38-41AA-8CCB-568F0334B82F}"/>
              </a:ext>
            </a:extLst>
          </p:cNvPr>
          <p:cNvSpPr/>
          <p:nvPr/>
        </p:nvSpPr>
        <p:spPr>
          <a:xfrm>
            <a:off x="5821689" y="1188038"/>
            <a:ext cx="1447800" cy="145944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76518A9-66C7-4037-B551-7C1DB4189633}"/>
              </a:ext>
            </a:extLst>
          </p:cNvPr>
          <p:cNvSpPr txBox="1"/>
          <p:nvPr/>
        </p:nvSpPr>
        <p:spPr>
          <a:xfrm>
            <a:off x="5750688" y="2728477"/>
            <a:ext cx="1317847" cy="246221"/>
          </a:xfrm>
          <a:prstGeom prst="rect">
            <a:avLst/>
          </a:prstGeom>
          <a:noFill/>
        </p:spPr>
        <p:txBody>
          <a:bodyPr wrap="square" rtlCol="0">
            <a:spAutoFit/>
          </a:bodyPr>
          <a:lstStyle/>
          <a:p>
            <a:r>
              <a:rPr lang="en-US" sz="1000" b="1">
                <a:solidFill>
                  <a:srgbClr val="FEFEFE"/>
                </a:solidFill>
              </a:rPr>
              <a:t>Nguyễn Thành Công</a:t>
            </a:r>
          </a:p>
        </p:txBody>
      </p:sp>
      <p:sp>
        <p:nvSpPr>
          <p:cNvPr id="40" name="TextBox 39">
            <a:extLst>
              <a:ext uri="{FF2B5EF4-FFF2-40B4-BE49-F238E27FC236}">
                <a16:creationId xmlns:a16="http://schemas.microsoft.com/office/drawing/2014/main" id="{F2B419E0-5693-454D-8CA4-002FE57DBE83}"/>
              </a:ext>
            </a:extLst>
          </p:cNvPr>
          <p:cNvSpPr txBox="1"/>
          <p:nvPr/>
        </p:nvSpPr>
        <p:spPr>
          <a:xfrm>
            <a:off x="5758763" y="2883798"/>
            <a:ext cx="1317847" cy="253916"/>
          </a:xfrm>
          <a:prstGeom prst="rect">
            <a:avLst/>
          </a:prstGeom>
          <a:noFill/>
        </p:spPr>
        <p:txBody>
          <a:bodyPr wrap="square" rtlCol="0">
            <a:spAutoFit/>
          </a:bodyPr>
          <a:lstStyle/>
          <a:p>
            <a:r>
              <a:rPr lang="en-US" sz="1050" b="1">
                <a:solidFill>
                  <a:srgbClr val="B3B3B3"/>
                </a:solidFill>
              </a:rPr>
              <a:t>86266</a:t>
            </a:r>
          </a:p>
        </p:txBody>
      </p:sp>
      <p:sp>
        <p:nvSpPr>
          <p:cNvPr id="41" name="Oval 40">
            <a:extLst>
              <a:ext uri="{FF2B5EF4-FFF2-40B4-BE49-F238E27FC236}">
                <a16:creationId xmlns:a16="http://schemas.microsoft.com/office/drawing/2014/main" id="{CF715DC1-DAA9-480B-A6CF-27DA70AF66DA}"/>
              </a:ext>
            </a:extLst>
          </p:cNvPr>
          <p:cNvSpPr/>
          <p:nvPr/>
        </p:nvSpPr>
        <p:spPr>
          <a:xfrm>
            <a:off x="8023896" y="1125187"/>
            <a:ext cx="1447800" cy="145944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E90BD20-1AC5-41EC-9D54-2D402E6E25C5}"/>
              </a:ext>
            </a:extLst>
          </p:cNvPr>
          <p:cNvSpPr txBox="1"/>
          <p:nvPr/>
        </p:nvSpPr>
        <p:spPr>
          <a:xfrm>
            <a:off x="7952895" y="2665626"/>
            <a:ext cx="1317847" cy="246221"/>
          </a:xfrm>
          <a:prstGeom prst="rect">
            <a:avLst/>
          </a:prstGeom>
          <a:noFill/>
        </p:spPr>
        <p:txBody>
          <a:bodyPr wrap="square" rtlCol="0">
            <a:spAutoFit/>
          </a:bodyPr>
          <a:lstStyle/>
          <a:p>
            <a:r>
              <a:rPr lang="en-US" sz="1000" b="1">
                <a:solidFill>
                  <a:srgbClr val="FEFEFE"/>
                </a:solidFill>
              </a:rPr>
              <a:t>Nguyễn Công Thành</a:t>
            </a:r>
          </a:p>
        </p:txBody>
      </p:sp>
      <p:sp>
        <p:nvSpPr>
          <p:cNvPr id="43" name="TextBox 42">
            <a:extLst>
              <a:ext uri="{FF2B5EF4-FFF2-40B4-BE49-F238E27FC236}">
                <a16:creationId xmlns:a16="http://schemas.microsoft.com/office/drawing/2014/main" id="{F83365DC-0E3C-472F-844D-C4773A213C60}"/>
              </a:ext>
            </a:extLst>
          </p:cNvPr>
          <p:cNvSpPr txBox="1"/>
          <p:nvPr/>
        </p:nvSpPr>
        <p:spPr>
          <a:xfrm>
            <a:off x="7960970" y="2820947"/>
            <a:ext cx="1317847" cy="253916"/>
          </a:xfrm>
          <a:prstGeom prst="rect">
            <a:avLst/>
          </a:prstGeom>
          <a:noFill/>
        </p:spPr>
        <p:txBody>
          <a:bodyPr wrap="square" rtlCol="0">
            <a:spAutoFit/>
          </a:bodyPr>
          <a:lstStyle/>
          <a:p>
            <a:r>
              <a:rPr lang="en-US" sz="1050" b="1">
                <a:solidFill>
                  <a:srgbClr val="B3B3B3"/>
                </a:solidFill>
              </a:rPr>
              <a:t>86264</a:t>
            </a:r>
          </a:p>
        </p:txBody>
      </p:sp>
      <p:sp>
        <p:nvSpPr>
          <p:cNvPr id="44" name="Oval 43">
            <a:extLst>
              <a:ext uri="{FF2B5EF4-FFF2-40B4-BE49-F238E27FC236}">
                <a16:creationId xmlns:a16="http://schemas.microsoft.com/office/drawing/2014/main" id="{4AE38E41-7E68-44AF-8099-DDA55659741C}"/>
              </a:ext>
            </a:extLst>
          </p:cNvPr>
          <p:cNvSpPr/>
          <p:nvPr/>
        </p:nvSpPr>
        <p:spPr>
          <a:xfrm>
            <a:off x="10153017" y="1188038"/>
            <a:ext cx="1447800" cy="145944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63895E6-27F4-4CD5-B9AC-156A52C34FB3}"/>
              </a:ext>
            </a:extLst>
          </p:cNvPr>
          <p:cNvSpPr txBox="1"/>
          <p:nvPr/>
        </p:nvSpPr>
        <p:spPr>
          <a:xfrm>
            <a:off x="10082016" y="2728477"/>
            <a:ext cx="1317847" cy="246221"/>
          </a:xfrm>
          <a:prstGeom prst="rect">
            <a:avLst/>
          </a:prstGeom>
          <a:noFill/>
        </p:spPr>
        <p:txBody>
          <a:bodyPr wrap="square" rtlCol="0">
            <a:spAutoFit/>
          </a:bodyPr>
          <a:lstStyle/>
          <a:p>
            <a:r>
              <a:rPr lang="en-US" sz="1000" b="1">
                <a:solidFill>
                  <a:srgbClr val="FEFEFE"/>
                </a:solidFill>
              </a:rPr>
              <a:t>Phạm Đình Mười</a:t>
            </a:r>
          </a:p>
        </p:txBody>
      </p:sp>
      <p:sp>
        <p:nvSpPr>
          <p:cNvPr id="46" name="TextBox 45">
            <a:extLst>
              <a:ext uri="{FF2B5EF4-FFF2-40B4-BE49-F238E27FC236}">
                <a16:creationId xmlns:a16="http://schemas.microsoft.com/office/drawing/2014/main" id="{CBDE05AA-65E8-4F6D-86B0-89E2F1C1142A}"/>
              </a:ext>
            </a:extLst>
          </p:cNvPr>
          <p:cNvSpPr txBox="1"/>
          <p:nvPr/>
        </p:nvSpPr>
        <p:spPr>
          <a:xfrm>
            <a:off x="10090091" y="2883798"/>
            <a:ext cx="1317847" cy="253916"/>
          </a:xfrm>
          <a:prstGeom prst="rect">
            <a:avLst/>
          </a:prstGeom>
          <a:noFill/>
        </p:spPr>
        <p:txBody>
          <a:bodyPr wrap="square" rtlCol="0">
            <a:spAutoFit/>
          </a:bodyPr>
          <a:lstStyle/>
          <a:p>
            <a:r>
              <a:rPr lang="en-US" sz="1050" b="1">
                <a:solidFill>
                  <a:srgbClr val="B3B3B3"/>
                </a:solidFill>
              </a:rPr>
              <a:t>86264</a:t>
            </a:r>
          </a:p>
        </p:txBody>
      </p:sp>
      <p:sp>
        <p:nvSpPr>
          <p:cNvPr id="47" name="Oval 46">
            <a:extLst>
              <a:ext uri="{FF2B5EF4-FFF2-40B4-BE49-F238E27FC236}">
                <a16:creationId xmlns:a16="http://schemas.microsoft.com/office/drawing/2014/main" id="{7005A05E-B5CD-43EA-9DB2-D3FA0873A768}"/>
              </a:ext>
            </a:extLst>
          </p:cNvPr>
          <p:cNvSpPr/>
          <p:nvPr/>
        </p:nvSpPr>
        <p:spPr>
          <a:xfrm>
            <a:off x="3707262" y="3648138"/>
            <a:ext cx="1447800" cy="145944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7C15A96-3F90-43D1-9F36-0D4A235133C5}"/>
              </a:ext>
            </a:extLst>
          </p:cNvPr>
          <p:cNvSpPr txBox="1"/>
          <p:nvPr/>
        </p:nvSpPr>
        <p:spPr>
          <a:xfrm>
            <a:off x="3636261" y="5188577"/>
            <a:ext cx="1317847" cy="246221"/>
          </a:xfrm>
          <a:prstGeom prst="rect">
            <a:avLst/>
          </a:prstGeom>
          <a:noFill/>
        </p:spPr>
        <p:txBody>
          <a:bodyPr wrap="square" rtlCol="0">
            <a:spAutoFit/>
          </a:bodyPr>
          <a:lstStyle/>
          <a:p>
            <a:r>
              <a:rPr lang="en-US" sz="1000" b="1">
                <a:solidFill>
                  <a:srgbClr val="FEFEFE"/>
                </a:solidFill>
              </a:rPr>
              <a:t>Vũ Văn Khánh</a:t>
            </a:r>
          </a:p>
        </p:txBody>
      </p:sp>
      <p:sp>
        <p:nvSpPr>
          <p:cNvPr id="49" name="TextBox 48">
            <a:extLst>
              <a:ext uri="{FF2B5EF4-FFF2-40B4-BE49-F238E27FC236}">
                <a16:creationId xmlns:a16="http://schemas.microsoft.com/office/drawing/2014/main" id="{C8726901-9551-44A9-828E-73646602F714}"/>
              </a:ext>
            </a:extLst>
          </p:cNvPr>
          <p:cNvSpPr txBox="1"/>
          <p:nvPr/>
        </p:nvSpPr>
        <p:spPr>
          <a:xfrm>
            <a:off x="3644336" y="5343898"/>
            <a:ext cx="1317847" cy="253916"/>
          </a:xfrm>
          <a:prstGeom prst="rect">
            <a:avLst/>
          </a:prstGeom>
          <a:noFill/>
        </p:spPr>
        <p:txBody>
          <a:bodyPr wrap="square" rtlCol="0">
            <a:spAutoFit/>
          </a:bodyPr>
          <a:lstStyle/>
          <a:p>
            <a:r>
              <a:rPr lang="en-US" sz="1050" b="1">
                <a:solidFill>
                  <a:srgbClr val="B3B3B3"/>
                </a:solidFill>
              </a:rPr>
              <a:t>85840</a:t>
            </a:r>
          </a:p>
        </p:txBody>
      </p:sp>
      <p:sp>
        <p:nvSpPr>
          <p:cNvPr id="50" name="Oval 49">
            <a:extLst>
              <a:ext uri="{FF2B5EF4-FFF2-40B4-BE49-F238E27FC236}">
                <a16:creationId xmlns:a16="http://schemas.microsoft.com/office/drawing/2014/main" id="{CDC0D2A0-B6A1-436F-B4DD-C8182C2F6F3E}"/>
              </a:ext>
            </a:extLst>
          </p:cNvPr>
          <p:cNvSpPr/>
          <p:nvPr/>
        </p:nvSpPr>
        <p:spPr>
          <a:xfrm>
            <a:off x="5844938" y="3625663"/>
            <a:ext cx="1447800" cy="145944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77238F8-E297-4516-B272-CC6DCD0365CC}"/>
              </a:ext>
            </a:extLst>
          </p:cNvPr>
          <p:cNvSpPr txBox="1"/>
          <p:nvPr/>
        </p:nvSpPr>
        <p:spPr>
          <a:xfrm>
            <a:off x="5773937" y="5166102"/>
            <a:ext cx="1317847" cy="246221"/>
          </a:xfrm>
          <a:prstGeom prst="rect">
            <a:avLst/>
          </a:prstGeom>
          <a:noFill/>
        </p:spPr>
        <p:txBody>
          <a:bodyPr wrap="square" rtlCol="0">
            <a:spAutoFit/>
          </a:bodyPr>
          <a:lstStyle/>
          <a:p>
            <a:r>
              <a:rPr lang="en-US" sz="1000" b="1">
                <a:solidFill>
                  <a:srgbClr val="FEFEFE"/>
                </a:solidFill>
              </a:rPr>
              <a:t>Bùi Tá Chiến</a:t>
            </a:r>
          </a:p>
        </p:txBody>
      </p:sp>
      <p:sp>
        <p:nvSpPr>
          <p:cNvPr id="52" name="TextBox 51">
            <a:extLst>
              <a:ext uri="{FF2B5EF4-FFF2-40B4-BE49-F238E27FC236}">
                <a16:creationId xmlns:a16="http://schemas.microsoft.com/office/drawing/2014/main" id="{DE1C2AE4-B531-4E82-90D7-A1C0F0B82279}"/>
              </a:ext>
            </a:extLst>
          </p:cNvPr>
          <p:cNvSpPr txBox="1"/>
          <p:nvPr/>
        </p:nvSpPr>
        <p:spPr>
          <a:xfrm>
            <a:off x="5782012" y="5321423"/>
            <a:ext cx="1317847" cy="253916"/>
          </a:xfrm>
          <a:prstGeom prst="rect">
            <a:avLst/>
          </a:prstGeom>
          <a:noFill/>
        </p:spPr>
        <p:txBody>
          <a:bodyPr wrap="square" rtlCol="0">
            <a:spAutoFit/>
          </a:bodyPr>
          <a:lstStyle/>
          <a:p>
            <a:r>
              <a:rPr lang="en-US" sz="1050" b="1">
                <a:solidFill>
                  <a:srgbClr val="B3B3B3"/>
                </a:solidFill>
              </a:rPr>
              <a:t>86161</a:t>
            </a:r>
          </a:p>
        </p:txBody>
      </p:sp>
      <p:sp>
        <p:nvSpPr>
          <p:cNvPr id="53" name="Oval 52">
            <a:extLst>
              <a:ext uri="{FF2B5EF4-FFF2-40B4-BE49-F238E27FC236}">
                <a16:creationId xmlns:a16="http://schemas.microsoft.com/office/drawing/2014/main" id="{B17B62D4-D43C-40A1-A644-7E9E95209060}"/>
              </a:ext>
            </a:extLst>
          </p:cNvPr>
          <p:cNvSpPr/>
          <p:nvPr/>
        </p:nvSpPr>
        <p:spPr>
          <a:xfrm>
            <a:off x="7986589" y="3625663"/>
            <a:ext cx="1447800" cy="145944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C941B6E-E544-414F-98C4-148487F94040}"/>
              </a:ext>
            </a:extLst>
          </p:cNvPr>
          <p:cNvSpPr txBox="1"/>
          <p:nvPr/>
        </p:nvSpPr>
        <p:spPr>
          <a:xfrm>
            <a:off x="7915588" y="5166102"/>
            <a:ext cx="1317847" cy="246221"/>
          </a:xfrm>
          <a:prstGeom prst="rect">
            <a:avLst/>
          </a:prstGeom>
          <a:noFill/>
        </p:spPr>
        <p:txBody>
          <a:bodyPr wrap="square" rtlCol="0">
            <a:spAutoFit/>
          </a:bodyPr>
          <a:lstStyle/>
          <a:p>
            <a:r>
              <a:rPr lang="en-US" sz="1000" b="1">
                <a:solidFill>
                  <a:srgbClr val="FEFEFE"/>
                </a:solidFill>
              </a:rPr>
              <a:t>Lã Nguyên Phúc</a:t>
            </a:r>
          </a:p>
        </p:txBody>
      </p:sp>
      <p:sp>
        <p:nvSpPr>
          <p:cNvPr id="55" name="TextBox 54">
            <a:extLst>
              <a:ext uri="{FF2B5EF4-FFF2-40B4-BE49-F238E27FC236}">
                <a16:creationId xmlns:a16="http://schemas.microsoft.com/office/drawing/2014/main" id="{608E269B-D4D6-4B74-857D-EEB1BC1BDBF9}"/>
              </a:ext>
            </a:extLst>
          </p:cNvPr>
          <p:cNvSpPr txBox="1"/>
          <p:nvPr/>
        </p:nvSpPr>
        <p:spPr>
          <a:xfrm>
            <a:off x="7923663" y="5321423"/>
            <a:ext cx="1317847" cy="253916"/>
          </a:xfrm>
          <a:prstGeom prst="rect">
            <a:avLst/>
          </a:prstGeom>
          <a:noFill/>
        </p:spPr>
        <p:txBody>
          <a:bodyPr wrap="square" rtlCol="0">
            <a:spAutoFit/>
          </a:bodyPr>
          <a:lstStyle/>
          <a:p>
            <a:r>
              <a:rPr lang="en-US" sz="1050" b="1">
                <a:solidFill>
                  <a:srgbClr val="B3B3B3"/>
                </a:solidFill>
              </a:rPr>
              <a:t>86946</a:t>
            </a:r>
          </a:p>
        </p:txBody>
      </p:sp>
      <p:sp>
        <p:nvSpPr>
          <p:cNvPr id="56" name="Oval 55">
            <a:extLst>
              <a:ext uri="{FF2B5EF4-FFF2-40B4-BE49-F238E27FC236}">
                <a16:creationId xmlns:a16="http://schemas.microsoft.com/office/drawing/2014/main" id="{6E214698-19D8-4D00-8798-3C628133883C}"/>
              </a:ext>
            </a:extLst>
          </p:cNvPr>
          <p:cNvSpPr/>
          <p:nvPr/>
        </p:nvSpPr>
        <p:spPr>
          <a:xfrm>
            <a:off x="10118823" y="3646768"/>
            <a:ext cx="1447800" cy="145944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2CA6C8C-F7AA-4E09-B1D7-33AFDDE43A8F}"/>
              </a:ext>
            </a:extLst>
          </p:cNvPr>
          <p:cNvSpPr txBox="1"/>
          <p:nvPr/>
        </p:nvSpPr>
        <p:spPr>
          <a:xfrm>
            <a:off x="10047822" y="5187207"/>
            <a:ext cx="1317847" cy="246221"/>
          </a:xfrm>
          <a:prstGeom prst="rect">
            <a:avLst/>
          </a:prstGeom>
          <a:noFill/>
        </p:spPr>
        <p:txBody>
          <a:bodyPr wrap="square" rtlCol="0">
            <a:spAutoFit/>
          </a:bodyPr>
          <a:lstStyle/>
          <a:p>
            <a:r>
              <a:rPr lang="en-US" sz="1000" b="1">
                <a:solidFill>
                  <a:srgbClr val="FEFEFE"/>
                </a:solidFill>
              </a:rPr>
              <a:t>Phạm Thị Ngân</a:t>
            </a:r>
          </a:p>
        </p:txBody>
      </p:sp>
      <p:sp>
        <p:nvSpPr>
          <p:cNvPr id="58" name="TextBox 57">
            <a:extLst>
              <a:ext uri="{FF2B5EF4-FFF2-40B4-BE49-F238E27FC236}">
                <a16:creationId xmlns:a16="http://schemas.microsoft.com/office/drawing/2014/main" id="{EF061A30-5B31-4076-AD63-B7F8D587DFFA}"/>
              </a:ext>
            </a:extLst>
          </p:cNvPr>
          <p:cNvSpPr txBox="1"/>
          <p:nvPr/>
        </p:nvSpPr>
        <p:spPr>
          <a:xfrm>
            <a:off x="10055897" y="5342528"/>
            <a:ext cx="1317847" cy="253916"/>
          </a:xfrm>
          <a:prstGeom prst="rect">
            <a:avLst/>
          </a:prstGeom>
          <a:noFill/>
        </p:spPr>
        <p:txBody>
          <a:bodyPr wrap="square" rtlCol="0">
            <a:spAutoFit/>
          </a:bodyPr>
          <a:lstStyle/>
          <a:p>
            <a:r>
              <a:rPr lang="en-US" sz="1050" b="1">
                <a:solidFill>
                  <a:srgbClr val="B3B3B3"/>
                </a:solidFill>
              </a:rPr>
              <a:t>88496</a:t>
            </a:r>
          </a:p>
        </p:txBody>
      </p:sp>
      <p:sp>
        <p:nvSpPr>
          <p:cNvPr id="2" name="TextBox 1">
            <a:extLst>
              <a:ext uri="{FF2B5EF4-FFF2-40B4-BE49-F238E27FC236}">
                <a16:creationId xmlns:a16="http://schemas.microsoft.com/office/drawing/2014/main" id="{46E25816-0148-4151-8A94-3DCF018863C4}"/>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59" name="TextBox 58">
            <a:extLst>
              <a:ext uri="{FF2B5EF4-FFF2-40B4-BE49-F238E27FC236}">
                <a16:creationId xmlns:a16="http://schemas.microsoft.com/office/drawing/2014/main" id="{40471236-AA54-4265-92CD-C0ED99327A10}"/>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B3B3B3"/>
                </a:solidFill>
              </a:rPr>
              <a:t>Mối liên hệ, mối liên hệ phổ biến</a:t>
            </a:r>
          </a:p>
        </p:txBody>
      </p:sp>
      <p:sp>
        <p:nvSpPr>
          <p:cNvPr id="61" name="TextBox 60">
            <a:extLst>
              <a:ext uri="{FF2B5EF4-FFF2-40B4-BE49-F238E27FC236}">
                <a16:creationId xmlns:a16="http://schemas.microsoft.com/office/drawing/2014/main" id="{76975D88-98A5-40E9-9864-143284613B16}"/>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62" name="TextBox 61">
            <a:extLst>
              <a:ext uri="{FF2B5EF4-FFF2-40B4-BE49-F238E27FC236}">
                <a16:creationId xmlns:a16="http://schemas.microsoft.com/office/drawing/2014/main" id="{C9CDC78D-4D5E-49DF-AD0E-DDEA78A58318}"/>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63" name="TextBox 62">
            <a:extLst>
              <a:ext uri="{FF2B5EF4-FFF2-40B4-BE49-F238E27FC236}">
                <a16:creationId xmlns:a16="http://schemas.microsoft.com/office/drawing/2014/main" id="{E9E4845B-0DB0-4540-B157-05CE693558F0}"/>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75" name="Oval 74">
            <a:extLst>
              <a:ext uri="{FF2B5EF4-FFF2-40B4-BE49-F238E27FC236}">
                <a16:creationId xmlns:a16="http://schemas.microsoft.com/office/drawing/2014/main" id="{B23F8562-BB58-4B15-A7BE-5F8B4AE0A9F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76" name="Oval 75">
            <a:extLst>
              <a:ext uri="{FF2B5EF4-FFF2-40B4-BE49-F238E27FC236}">
                <a16:creationId xmlns:a16="http://schemas.microsoft.com/office/drawing/2014/main" id="{C02FD43F-5A5E-4641-A9FF-B76F263ED315}"/>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79" name="Flowchart: Terminator 78">
            <a:extLst>
              <a:ext uri="{FF2B5EF4-FFF2-40B4-BE49-F238E27FC236}">
                <a16:creationId xmlns:a16="http://schemas.microsoft.com/office/drawing/2014/main" id="{869995CE-30E5-4C87-AFDF-4B3CC5EBFABA}"/>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239A7666-F8B8-488C-A9A9-D95CD26D87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81" name="TextBox 80">
            <a:extLst>
              <a:ext uri="{FF2B5EF4-FFF2-40B4-BE49-F238E27FC236}">
                <a16:creationId xmlns:a16="http://schemas.microsoft.com/office/drawing/2014/main" id="{7EBD4F42-6173-4409-AB0B-B9891CAF0E64}"/>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82" name="Picture 81">
            <a:extLst>
              <a:ext uri="{FF2B5EF4-FFF2-40B4-BE49-F238E27FC236}">
                <a16:creationId xmlns:a16="http://schemas.microsoft.com/office/drawing/2014/main" id="{B549CBB4-F578-47C3-8D16-0E2CD30894A3}"/>
              </a:ext>
            </a:extLst>
          </p:cNvPr>
          <p:cNvPicPr>
            <a:picLocks noChangeAspect="1"/>
          </p:cNvPicPr>
          <p:nvPr/>
        </p:nvPicPr>
        <p:blipFill rotWithShape="1">
          <a:blip r:embed="rId12"/>
          <a:srcRect l="78958" t="2757" r="19722" b="95361"/>
          <a:stretch/>
        </p:blipFill>
        <p:spPr>
          <a:xfrm>
            <a:off x="11837708" y="221233"/>
            <a:ext cx="207864" cy="166780"/>
          </a:xfrm>
          <a:prstGeom prst="rect">
            <a:avLst/>
          </a:prstGeom>
        </p:spPr>
      </p:pic>
      <p:sp>
        <p:nvSpPr>
          <p:cNvPr id="83" name="TextBox 82">
            <a:extLst>
              <a:ext uri="{FF2B5EF4-FFF2-40B4-BE49-F238E27FC236}">
                <a16:creationId xmlns:a16="http://schemas.microsoft.com/office/drawing/2014/main" id="{0B6B3F5B-C9AA-413E-B031-A67E1975EF93}"/>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pic>
        <p:nvPicPr>
          <p:cNvPr id="64" name="Picture 63">
            <a:extLst>
              <a:ext uri="{FF2B5EF4-FFF2-40B4-BE49-F238E27FC236}">
                <a16:creationId xmlns:a16="http://schemas.microsoft.com/office/drawing/2014/main" id="{E76971A2-6912-4DCE-A8F7-378C3DE1B39F}"/>
              </a:ext>
            </a:extLst>
          </p:cNvPr>
          <p:cNvPicPr>
            <a:picLocks noChangeAspect="1"/>
          </p:cNvPicPr>
          <p:nvPr/>
        </p:nvPicPr>
        <p:blipFill rotWithShape="1">
          <a:blip r:embed="rId13">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67" name="Picture 66">
            <a:extLst>
              <a:ext uri="{FF2B5EF4-FFF2-40B4-BE49-F238E27FC236}">
                <a16:creationId xmlns:a16="http://schemas.microsoft.com/office/drawing/2014/main" id="{BE80DFBA-C5EA-4946-9B4A-C93B2EF271D2}"/>
              </a:ext>
            </a:extLst>
          </p:cNvPr>
          <p:cNvPicPr>
            <a:picLocks noChangeAspect="1"/>
          </p:cNvPicPr>
          <p:nvPr/>
        </p:nvPicPr>
        <p:blipFill rotWithShape="1">
          <a:blip r:embed="rId14"/>
          <a:srcRect t="86759" r="82422" b="4167"/>
          <a:stretch/>
        </p:blipFill>
        <p:spPr>
          <a:xfrm>
            <a:off x="144914" y="6171224"/>
            <a:ext cx="2143125" cy="622300"/>
          </a:xfrm>
          <a:prstGeom prst="rect">
            <a:avLst/>
          </a:prstGeom>
        </p:spPr>
      </p:pic>
      <p:pic>
        <p:nvPicPr>
          <p:cNvPr id="5" name="Picture 4">
            <a:extLst>
              <a:ext uri="{FF2B5EF4-FFF2-40B4-BE49-F238E27FC236}">
                <a16:creationId xmlns:a16="http://schemas.microsoft.com/office/drawing/2014/main" id="{16CCD76F-21CA-4D51-86D9-5538FDE29EBE}"/>
              </a:ext>
            </a:extLst>
          </p:cNvPr>
          <p:cNvPicPr>
            <a:picLocks noChangeAspect="1"/>
          </p:cNvPicPr>
          <p:nvPr/>
        </p:nvPicPr>
        <p:blipFill rotWithShape="1">
          <a:blip r:embed="rId15"/>
          <a:srcRect l="68013" t="6886" r="19202" b="69832"/>
          <a:stretch/>
        </p:blipFill>
        <p:spPr>
          <a:xfrm>
            <a:off x="10385648" y="513894"/>
            <a:ext cx="1558693" cy="1596672"/>
          </a:xfrm>
          <a:prstGeom prst="rect">
            <a:avLst/>
          </a:prstGeom>
        </p:spPr>
      </p:pic>
      <p:pic>
        <p:nvPicPr>
          <p:cNvPr id="68" name="Picture 67">
            <a:extLst>
              <a:ext uri="{FF2B5EF4-FFF2-40B4-BE49-F238E27FC236}">
                <a16:creationId xmlns:a16="http://schemas.microsoft.com/office/drawing/2014/main" id="{899C65AC-2E2B-4643-AF3D-CC8FEF165C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2197266">
            <a:off x="11313232" y="277821"/>
            <a:ext cx="695597" cy="881743"/>
          </a:xfrm>
          <a:prstGeom prst="rect">
            <a:avLst/>
          </a:prstGeom>
        </p:spPr>
      </p:pic>
    </p:spTree>
    <p:extLst>
      <p:ext uri="{BB962C8B-B14F-4D97-AF65-F5344CB8AC3E}">
        <p14:creationId xmlns:p14="http://schemas.microsoft.com/office/powerpoint/2010/main" val="3267817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7 3.7037E-7 L -0.04049 0.10995 " pathEditMode="relative" rAng="0" ptsTypes="AA">
                                      <p:cBhvr>
                                        <p:cTn id="6" dur="1000" fill="hold"/>
                                        <p:tgtEl>
                                          <p:spTgt spid="68"/>
                                        </p:tgtEl>
                                        <p:attrNameLst>
                                          <p:attrName>ppt_x</p:attrName>
                                          <p:attrName>ppt_y</p:attrName>
                                        </p:attrNameLst>
                                      </p:cBhvr>
                                      <p:rCtr x="-2031"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5913C4-37B5-4D3D-8580-D4C0D8608B01}"/>
              </a:ext>
            </a:extLst>
          </p:cNvPr>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8928AF-799E-4757-9CAE-FEEF1CE6B827}"/>
              </a:ext>
            </a:extLst>
          </p:cNvPr>
          <p:cNvSpPr txBox="1"/>
          <p:nvPr/>
        </p:nvSpPr>
        <p:spPr>
          <a:xfrm>
            <a:off x="1657350" y="3429000"/>
            <a:ext cx="9629775" cy="923330"/>
          </a:xfrm>
          <a:prstGeom prst="rect">
            <a:avLst/>
          </a:prstGeom>
          <a:noFill/>
        </p:spPr>
        <p:txBody>
          <a:bodyPr wrap="square" rtlCol="0">
            <a:spAutoFit/>
          </a:bodyPr>
          <a:lstStyle/>
          <a:p>
            <a:r>
              <a:rPr lang="en-US" sz="5400" b="1">
                <a:solidFill>
                  <a:srgbClr val="1ED760"/>
                </a:solidFill>
                <a:latin typeface="Gotham" panose="02000804040000020004" pitchFamily="2" charset="0"/>
              </a:rPr>
              <a:t>THANKS FOR WATCHING</a:t>
            </a:r>
          </a:p>
        </p:txBody>
      </p:sp>
      <p:pic>
        <p:nvPicPr>
          <p:cNvPr id="8" name="Picture 7">
            <a:extLst>
              <a:ext uri="{FF2B5EF4-FFF2-40B4-BE49-F238E27FC236}">
                <a16:creationId xmlns:a16="http://schemas.microsoft.com/office/drawing/2014/main" id="{39A63E85-5193-4C21-80EB-68F8F7489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072" y="1921107"/>
            <a:ext cx="1483855" cy="1517418"/>
          </a:xfrm>
          <a:prstGeom prst="rect">
            <a:avLst/>
          </a:prstGeom>
        </p:spPr>
      </p:pic>
    </p:spTree>
    <p:extLst>
      <p:ext uri="{BB962C8B-B14F-4D97-AF65-F5344CB8AC3E}">
        <p14:creationId xmlns:p14="http://schemas.microsoft.com/office/powerpoint/2010/main" val="3860171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E8C82-C874-41B6-8D42-E5EAF3277C1D}"/>
              </a:ext>
            </a:extLst>
          </p:cNvPr>
          <p:cNvPicPr>
            <a:picLocks noChangeAspect="1"/>
          </p:cNvPicPr>
          <p:nvPr/>
        </p:nvPicPr>
        <p:blipFill rotWithShape="1">
          <a:blip r:embed="rId2"/>
          <a:srcRect b="3733"/>
          <a:stretch/>
        </p:blipFill>
        <p:spPr>
          <a:xfrm>
            <a:off x="0" y="0"/>
            <a:ext cx="12192000" cy="6858000"/>
          </a:xfrm>
          <a:prstGeom prst="rect">
            <a:avLst/>
          </a:prstGeom>
        </p:spPr>
      </p:pic>
      <p:sp>
        <p:nvSpPr>
          <p:cNvPr id="6" name="Rectangle: Rounded Corners 5">
            <a:extLst>
              <a:ext uri="{FF2B5EF4-FFF2-40B4-BE49-F238E27FC236}">
                <a16:creationId xmlns:a16="http://schemas.microsoft.com/office/drawing/2014/main" id="{E8B0E40A-3450-4F03-AA96-0EA31373D78A}"/>
              </a:ext>
            </a:extLst>
          </p:cNvPr>
          <p:cNvSpPr/>
          <p:nvPr/>
        </p:nvSpPr>
        <p:spPr>
          <a:xfrm>
            <a:off x="4078224" y="2002536"/>
            <a:ext cx="3904488" cy="3127248"/>
          </a:xfrm>
          <a:prstGeom prst="roundRect">
            <a:avLst/>
          </a:prstGeom>
          <a:solidFill>
            <a:srgbClr val="121212"/>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B8752A4-5406-4948-AB67-B4A901C8955A}"/>
              </a:ext>
            </a:extLst>
          </p:cNvPr>
          <p:cNvPicPr>
            <a:picLocks noChangeAspect="1"/>
          </p:cNvPicPr>
          <p:nvPr/>
        </p:nvPicPr>
        <p:blipFill rotWithShape="1">
          <a:blip r:embed="rId2"/>
          <a:srcRect l="44973" t="32723" r="51941" b="61474"/>
          <a:stretch/>
        </p:blipFill>
        <p:spPr>
          <a:xfrm>
            <a:off x="5454375" y="2313504"/>
            <a:ext cx="376259" cy="397935"/>
          </a:xfrm>
          <a:prstGeom prst="rect">
            <a:avLst/>
          </a:prstGeom>
        </p:spPr>
      </p:pic>
      <p:sp>
        <p:nvSpPr>
          <p:cNvPr id="9" name="TextBox 8">
            <a:extLst>
              <a:ext uri="{FF2B5EF4-FFF2-40B4-BE49-F238E27FC236}">
                <a16:creationId xmlns:a16="http://schemas.microsoft.com/office/drawing/2014/main" id="{0438CB93-6DD5-4A21-9625-69CF9A3BE7D5}"/>
              </a:ext>
            </a:extLst>
          </p:cNvPr>
          <p:cNvSpPr txBox="1"/>
          <p:nvPr/>
        </p:nvSpPr>
        <p:spPr>
          <a:xfrm>
            <a:off x="5758941" y="2369173"/>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sp>
        <p:nvSpPr>
          <p:cNvPr id="13" name="TextBox 12">
            <a:extLst>
              <a:ext uri="{FF2B5EF4-FFF2-40B4-BE49-F238E27FC236}">
                <a16:creationId xmlns:a16="http://schemas.microsoft.com/office/drawing/2014/main" id="{59AD31F6-89CD-4209-BB20-DA7EE3775D85}"/>
              </a:ext>
            </a:extLst>
          </p:cNvPr>
          <p:cNvSpPr txBox="1"/>
          <p:nvPr/>
        </p:nvSpPr>
        <p:spPr>
          <a:xfrm>
            <a:off x="4311098" y="2722028"/>
            <a:ext cx="3438740" cy="954107"/>
          </a:xfrm>
          <a:prstGeom prst="rect">
            <a:avLst/>
          </a:prstGeom>
          <a:noFill/>
        </p:spPr>
        <p:txBody>
          <a:bodyPr wrap="square" rtlCol="0">
            <a:spAutoFit/>
          </a:bodyPr>
          <a:lstStyle/>
          <a:p>
            <a:pPr algn="ctr"/>
            <a:r>
              <a:rPr lang="en-US" sz="2800" b="1">
                <a:solidFill>
                  <a:srgbClr val="FFFFFF"/>
                </a:solidFill>
              </a:rPr>
              <a:t>Triết học </a:t>
            </a:r>
          </a:p>
          <a:p>
            <a:pPr algn="ctr"/>
            <a:r>
              <a:rPr lang="en-US" sz="2800" b="1">
                <a:solidFill>
                  <a:srgbClr val="FFFFFF"/>
                </a:solidFill>
              </a:rPr>
              <a:t>Mác Lê - Nin</a:t>
            </a:r>
          </a:p>
        </p:txBody>
      </p:sp>
      <p:sp>
        <p:nvSpPr>
          <p:cNvPr id="14" name="Flowchart: Terminator 13">
            <a:extLst>
              <a:ext uri="{FF2B5EF4-FFF2-40B4-BE49-F238E27FC236}">
                <a16:creationId xmlns:a16="http://schemas.microsoft.com/office/drawing/2014/main" id="{289DBA11-3181-4BE1-A12B-838300C4F76B}"/>
              </a:ext>
            </a:extLst>
          </p:cNvPr>
          <p:cNvSpPr/>
          <p:nvPr/>
        </p:nvSpPr>
        <p:spPr>
          <a:xfrm>
            <a:off x="4648200" y="3796527"/>
            <a:ext cx="2895600" cy="689748"/>
          </a:xfrm>
          <a:prstGeom prst="flowChartTerminator">
            <a:avLst/>
          </a:prstGeom>
          <a:solidFill>
            <a:srgbClr val="1DB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CHUYÊN ĐỀ 2</a:t>
            </a:r>
          </a:p>
        </p:txBody>
      </p:sp>
      <p:sp>
        <p:nvSpPr>
          <p:cNvPr id="15" name="TextBox 14">
            <a:extLst>
              <a:ext uri="{FF2B5EF4-FFF2-40B4-BE49-F238E27FC236}">
                <a16:creationId xmlns:a16="http://schemas.microsoft.com/office/drawing/2014/main" id="{9929D5AB-0A7E-4E0A-A551-A2C1EBE4671F}"/>
              </a:ext>
            </a:extLst>
          </p:cNvPr>
          <p:cNvSpPr txBox="1"/>
          <p:nvPr/>
        </p:nvSpPr>
        <p:spPr>
          <a:xfrm>
            <a:off x="3957496" y="4606667"/>
            <a:ext cx="4277007" cy="261610"/>
          </a:xfrm>
          <a:prstGeom prst="rect">
            <a:avLst/>
          </a:prstGeom>
          <a:noFill/>
        </p:spPr>
        <p:txBody>
          <a:bodyPr wrap="square" rtlCol="0">
            <a:spAutoFit/>
          </a:bodyPr>
          <a:lstStyle/>
          <a:p>
            <a:pPr algn="ctr"/>
            <a:r>
              <a:rPr lang="en-US" sz="1100" b="1">
                <a:solidFill>
                  <a:srgbClr val="B6BABC"/>
                </a:solidFill>
              </a:rPr>
              <a:t>8 thành viên trong nhóm? </a:t>
            </a:r>
            <a:r>
              <a:rPr lang="en-US" sz="1100" b="1" u="sng">
                <a:solidFill>
                  <a:srgbClr val="EFFFFF"/>
                </a:solidFill>
              </a:rPr>
              <a:t>ĐÃ CÓ MẶT</a:t>
            </a:r>
          </a:p>
        </p:txBody>
      </p:sp>
      <p:pic>
        <p:nvPicPr>
          <p:cNvPr id="17" name="Picture 16">
            <a:extLst>
              <a:ext uri="{FF2B5EF4-FFF2-40B4-BE49-F238E27FC236}">
                <a16:creationId xmlns:a16="http://schemas.microsoft.com/office/drawing/2014/main" id="{49B1B029-7DCF-4CEE-93CB-1522B9F0C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15459">
            <a:off x="8539843" y="6974652"/>
            <a:ext cx="695597" cy="881743"/>
          </a:xfrm>
          <a:prstGeom prst="rect">
            <a:avLst/>
          </a:prstGeom>
        </p:spPr>
      </p:pic>
    </p:spTree>
    <p:extLst>
      <p:ext uri="{BB962C8B-B14F-4D97-AF65-F5344CB8AC3E}">
        <p14:creationId xmlns:p14="http://schemas.microsoft.com/office/powerpoint/2010/main" val="3819124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0 L -0.128 -0.40949 " pathEditMode="relative" rAng="0" ptsTypes="AA">
                                      <p:cBhvr>
                                        <p:cTn id="6" dur="1000" fill="hold"/>
                                        <p:tgtEl>
                                          <p:spTgt spid="17"/>
                                        </p:tgtEl>
                                        <p:attrNameLst>
                                          <p:attrName>ppt_x</p:attrName>
                                          <p:attrName>ppt_y</p:attrName>
                                        </p:attrNameLst>
                                      </p:cBhvr>
                                      <p:rCtr x="-6406" y="-2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781800"/>
          </a:xfrm>
          <a:prstGeom prst="rect">
            <a:avLst/>
          </a:prstGeom>
          <a:solidFill>
            <a:srgbClr val="1D1D1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0"/>
            <a:ext cx="3135086" cy="611958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F9323C8-7006-4D8F-B29B-60E38C92D87D}"/>
              </a:ext>
            </a:extLst>
          </p:cNvPr>
          <p:cNvSpPr/>
          <p:nvPr/>
        </p:nvSpPr>
        <p:spPr>
          <a:xfrm>
            <a:off x="0" y="5921829"/>
            <a:ext cx="12192000" cy="936171"/>
          </a:xfrm>
          <a:prstGeom prst="rect">
            <a:avLst/>
          </a:prstGeom>
          <a:solidFill>
            <a:srgbClr val="181818"/>
          </a:solidFill>
          <a:ln>
            <a:solidFill>
              <a:srgbClr val="222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5E3AB69-A29A-4350-B162-65729C733B8C}"/>
              </a:ext>
            </a:extLst>
          </p:cNvPr>
          <p:cNvPicPr>
            <a:picLocks noChangeAspect="1"/>
          </p:cNvPicPr>
          <p:nvPr/>
        </p:nvPicPr>
        <p:blipFill rotWithShape="1">
          <a:blip r:embed="rId2">
            <a:extLst>
              <a:ext uri="{28A0092B-C50C-407E-A947-70E740481C1C}">
                <a14:useLocalDpi xmlns:a14="http://schemas.microsoft.com/office/drawing/2010/main" val="0"/>
              </a:ext>
            </a:extLst>
          </a:blip>
          <a:srcRect t="86825" b="4100"/>
          <a:stretch/>
        </p:blipFill>
        <p:spPr>
          <a:xfrm>
            <a:off x="0" y="6078764"/>
            <a:ext cx="12192000" cy="622300"/>
          </a:xfrm>
          <a:prstGeom prst="rect">
            <a:avLst/>
          </a:prstGeom>
          <a:ln>
            <a:solidFill>
              <a:srgbClr val="181818"/>
            </a:solidFill>
          </a:ln>
        </p:spPr>
      </p:pic>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3">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3">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sp>
        <p:nvSpPr>
          <p:cNvPr id="24" name="TextBox 23">
            <a:extLst>
              <a:ext uri="{FF2B5EF4-FFF2-40B4-BE49-F238E27FC236}">
                <a16:creationId xmlns:a16="http://schemas.microsoft.com/office/drawing/2014/main" id="{474C6D61-616A-4A51-83CD-9C5AC2BF13ED}"/>
              </a:ext>
            </a:extLst>
          </p:cNvPr>
          <p:cNvSpPr txBox="1"/>
          <p:nvPr/>
        </p:nvSpPr>
        <p:spPr>
          <a:xfrm>
            <a:off x="3471172" y="273821"/>
            <a:ext cx="4391025" cy="584775"/>
          </a:xfrm>
          <a:prstGeom prst="rect">
            <a:avLst/>
          </a:prstGeom>
          <a:noFill/>
        </p:spPr>
        <p:txBody>
          <a:bodyPr wrap="square" rtlCol="0">
            <a:spAutoFit/>
          </a:bodyPr>
          <a:lstStyle/>
          <a:p>
            <a:r>
              <a:rPr lang="en-US" sz="3200" b="1">
                <a:solidFill>
                  <a:srgbClr val="FFFFFF"/>
                </a:solidFill>
              </a:rPr>
              <a:t>Thành viên trong nhóm</a:t>
            </a:r>
          </a:p>
        </p:txBody>
      </p:sp>
      <p:sp>
        <p:nvSpPr>
          <p:cNvPr id="26" name="Rectangle 25">
            <a:extLst>
              <a:ext uri="{FF2B5EF4-FFF2-40B4-BE49-F238E27FC236}">
                <a16:creationId xmlns:a16="http://schemas.microsoft.com/office/drawing/2014/main" id="{BB44CB43-9679-461D-B282-226139CBB087}"/>
              </a:ext>
            </a:extLst>
          </p:cNvPr>
          <p:cNvSpPr/>
          <p:nvPr/>
        </p:nvSpPr>
        <p:spPr>
          <a:xfrm>
            <a:off x="3597729"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18F82-0560-42BB-9ABB-6B75C345F2C5}"/>
              </a:ext>
            </a:extLst>
          </p:cNvPr>
          <p:cNvSpPr/>
          <p:nvPr/>
        </p:nvSpPr>
        <p:spPr>
          <a:xfrm>
            <a:off x="5729963" y="105117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BF7DFE-938F-468A-BC79-38C58CB7FA1F}"/>
              </a:ext>
            </a:extLst>
          </p:cNvPr>
          <p:cNvSpPr/>
          <p:nvPr/>
        </p:nvSpPr>
        <p:spPr>
          <a:xfrm>
            <a:off x="7862197" y="1048809"/>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FF0623D-7AED-461B-BDA3-0518A077BAAE}"/>
              </a:ext>
            </a:extLst>
          </p:cNvPr>
          <p:cNvSpPr/>
          <p:nvPr/>
        </p:nvSpPr>
        <p:spPr>
          <a:xfrm>
            <a:off x="9994431" y="104880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7D64646-84B2-4CA1-85DC-FFD032D6D193}"/>
              </a:ext>
            </a:extLst>
          </p:cNvPr>
          <p:cNvSpPr/>
          <p:nvPr/>
        </p:nvSpPr>
        <p:spPr>
          <a:xfrm>
            <a:off x="3597729"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49D6A7-0492-416E-9E28-5C50A2130E39}"/>
              </a:ext>
            </a:extLst>
          </p:cNvPr>
          <p:cNvSpPr/>
          <p:nvPr/>
        </p:nvSpPr>
        <p:spPr>
          <a:xfrm>
            <a:off x="5729963"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04FB22-E1BE-4293-8774-EFD75868B80F}"/>
              </a:ext>
            </a:extLst>
          </p:cNvPr>
          <p:cNvSpPr/>
          <p:nvPr/>
        </p:nvSpPr>
        <p:spPr>
          <a:xfrm>
            <a:off x="7862197" y="348312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E38A2A-2B16-49FF-9B9A-46490299A197}"/>
              </a:ext>
            </a:extLst>
          </p:cNvPr>
          <p:cNvSpPr/>
          <p:nvPr/>
        </p:nvSpPr>
        <p:spPr>
          <a:xfrm>
            <a:off x="9994430" y="3533878"/>
            <a:ext cx="1702253" cy="227531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B296C2D-3478-455E-9538-A9CDB45E3EA6}"/>
              </a:ext>
            </a:extLst>
          </p:cNvPr>
          <p:cNvSpPr/>
          <p:nvPr/>
        </p:nvSpPr>
        <p:spPr>
          <a:xfrm>
            <a:off x="3708622" y="1219027"/>
            <a:ext cx="1447800" cy="145944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76C8D9F-7396-4AC2-9E8A-22F54AA9CCED}"/>
              </a:ext>
            </a:extLst>
          </p:cNvPr>
          <p:cNvSpPr txBox="1"/>
          <p:nvPr/>
        </p:nvSpPr>
        <p:spPr>
          <a:xfrm>
            <a:off x="3637621" y="2759466"/>
            <a:ext cx="1317847" cy="246221"/>
          </a:xfrm>
          <a:prstGeom prst="rect">
            <a:avLst/>
          </a:prstGeom>
          <a:noFill/>
        </p:spPr>
        <p:txBody>
          <a:bodyPr wrap="square" rtlCol="0">
            <a:spAutoFit/>
          </a:bodyPr>
          <a:lstStyle/>
          <a:p>
            <a:r>
              <a:rPr lang="en-US" sz="1000" b="1">
                <a:solidFill>
                  <a:srgbClr val="FEFEFE"/>
                </a:solidFill>
              </a:rPr>
              <a:t>Đào Quỳnh Ngân</a:t>
            </a:r>
          </a:p>
        </p:txBody>
      </p:sp>
      <p:sp>
        <p:nvSpPr>
          <p:cNvPr id="36" name="TextBox 35">
            <a:extLst>
              <a:ext uri="{FF2B5EF4-FFF2-40B4-BE49-F238E27FC236}">
                <a16:creationId xmlns:a16="http://schemas.microsoft.com/office/drawing/2014/main" id="{D9089ADA-C348-4FBC-9CD0-A1D4CC6F5C61}"/>
              </a:ext>
            </a:extLst>
          </p:cNvPr>
          <p:cNvSpPr txBox="1"/>
          <p:nvPr/>
        </p:nvSpPr>
        <p:spPr>
          <a:xfrm>
            <a:off x="3645696" y="2914787"/>
            <a:ext cx="1317847" cy="253916"/>
          </a:xfrm>
          <a:prstGeom prst="rect">
            <a:avLst/>
          </a:prstGeom>
          <a:noFill/>
        </p:spPr>
        <p:txBody>
          <a:bodyPr wrap="square" rtlCol="0">
            <a:spAutoFit/>
          </a:bodyPr>
          <a:lstStyle/>
          <a:p>
            <a:r>
              <a:rPr lang="en-US" sz="1050" b="1">
                <a:solidFill>
                  <a:srgbClr val="B3B3B3"/>
                </a:solidFill>
              </a:rPr>
              <a:t>86195</a:t>
            </a:r>
          </a:p>
        </p:txBody>
      </p:sp>
      <p:sp>
        <p:nvSpPr>
          <p:cNvPr id="38" name="Oval 37">
            <a:extLst>
              <a:ext uri="{FF2B5EF4-FFF2-40B4-BE49-F238E27FC236}">
                <a16:creationId xmlns:a16="http://schemas.microsoft.com/office/drawing/2014/main" id="{9511D101-CF38-41AA-8CCB-568F0334B82F}"/>
              </a:ext>
            </a:extLst>
          </p:cNvPr>
          <p:cNvSpPr/>
          <p:nvPr/>
        </p:nvSpPr>
        <p:spPr>
          <a:xfrm>
            <a:off x="5821689" y="1188038"/>
            <a:ext cx="1447800" cy="145944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76518A9-66C7-4037-B551-7C1DB4189633}"/>
              </a:ext>
            </a:extLst>
          </p:cNvPr>
          <p:cNvSpPr txBox="1"/>
          <p:nvPr/>
        </p:nvSpPr>
        <p:spPr>
          <a:xfrm>
            <a:off x="5750688" y="2728477"/>
            <a:ext cx="1317847" cy="246221"/>
          </a:xfrm>
          <a:prstGeom prst="rect">
            <a:avLst/>
          </a:prstGeom>
          <a:noFill/>
        </p:spPr>
        <p:txBody>
          <a:bodyPr wrap="square" rtlCol="0">
            <a:spAutoFit/>
          </a:bodyPr>
          <a:lstStyle/>
          <a:p>
            <a:r>
              <a:rPr lang="en-US" sz="1000" b="1">
                <a:solidFill>
                  <a:srgbClr val="FEFEFE"/>
                </a:solidFill>
              </a:rPr>
              <a:t>Nguyễn Thành Công</a:t>
            </a:r>
          </a:p>
        </p:txBody>
      </p:sp>
      <p:sp>
        <p:nvSpPr>
          <p:cNvPr id="40" name="TextBox 39">
            <a:extLst>
              <a:ext uri="{FF2B5EF4-FFF2-40B4-BE49-F238E27FC236}">
                <a16:creationId xmlns:a16="http://schemas.microsoft.com/office/drawing/2014/main" id="{F2B419E0-5693-454D-8CA4-002FE57DBE83}"/>
              </a:ext>
            </a:extLst>
          </p:cNvPr>
          <p:cNvSpPr txBox="1"/>
          <p:nvPr/>
        </p:nvSpPr>
        <p:spPr>
          <a:xfrm>
            <a:off x="5758763" y="2883798"/>
            <a:ext cx="1317847" cy="253916"/>
          </a:xfrm>
          <a:prstGeom prst="rect">
            <a:avLst/>
          </a:prstGeom>
          <a:noFill/>
        </p:spPr>
        <p:txBody>
          <a:bodyPr wrap="square" rtlCol="0">
            <a:spAutoFit/>
          </a:bodyPr>
          <a:lstStyle/>
          <a:p>
            <a:r>
              <a:rPr lang="en-US" sz="1050" b="1">
                <a:solidFill>
                  <a:srgbClr val="B3B3B3"/>
                </a:solidFill>
              </a:rPr>
              <a:t>86266</a:t>
            </a:r>
          </a:p>
        </p:txBody>
      </p:sp>
      <p:sp>
        <p:nvSpPr>
          <p:cNvPr id="41" name="Oval 40">
            <a:extLst>
              <a:ext uri="{FF2B5EF4-FFF2-40B4-BE49-F238E27FC236}">
                <a16:creationId xmlns:a16="http://schemas.microsoft.com/office/drawing/2014/main" id="{CF715DC1-DAA9-480B-A6CF-27DA70AF66DA}"/>
              </a:ext>
            </a:extLst>
          </p:cNvPr>
          <p:cNvSpPr/>
          <p:nvPr/>
        </p:nvSpPr>
        <p:spPr>
          <a:xfrm>
            <a:off x="8023896" y="1125187"/>
            <a:ext cx="1447800" cy="145944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E90BD20-1AC5-41EC-9D54-2D402E6E25C5}"/>
              </a:ext>
            </a:extLst>
          </p:cNvPr>
          <p:cNvSpPr txBox="1"/>
          <p:nvPr/>
        </p:nvSpPr>
        <p:spPr>
          <a:xfrm>
            <a:off x="7952895" y="2665626"/>
            <a:ext cx="1317847" cy="246221"/>
          </a:xfrm>
          <a:prstGeom prst="rect">
            <a:avLst/>
          </a:prstGeom>
          <a:noFill/>
        </p:spPr>
        <p:txBody>
          <a:bodyPr wrap="square" rtlCol="0">
            <a:spAutoFit/>
          </a:bodyPr>
          <a:lstStyle/>
          <a:p>
            <a:r>
              <a:rPr lang="en-US" sz="1000" b="1">
                <a:solidFill>
                  <a:srgbClr val="FEFEFE"/>
                </a:solidFill>
              </a:rPr>
              <a:t>Nguyễn Công Thành</a:t>
            </a:r>
          </a:p>
        </p:txBody>
      </p:sp>
      <p:sp>
        <p:nvSpPr>
          <p:cNvPr id="43" name="TextBox 42">
            <a:extLst>
              <a:ext uri="{FF2B5EF4-FFF2-40B4-BE49-F238E27FC236}">
                <a16:creationId xmlns:a16="http://schemas.microsoft.com/office/drawing/2014/main" id="{F83365DC-0E3C-472F-844D-C4773A213C60}"/>
              </a:ext>
            </a:extLst>
          </p:cNvPr>
          <p:cNvSpPr txBox="1"/>
          <p:nvPr/>
        </p:nvSpPr>
        <p:spPr>
          <a:xfrm>
            <a:off x="7960970" y="2820947"/>
            <a:ext cx="1317847" cy="253916"/>
          </a:xfrm>
          <a:prstGeom prst="rect">
            <a:avLst/>
          </a:prstGeom>
          <a:noFill/>
        </p:spPr>
        <p:txBody>
          <a:bodyPr wrap="square" rtlCol="0">
            <a:spAutoFit/>
          </a:bodyPr>
          <a:lstStyle/>
          <a:p>
            <a:r>
              <a:rPr lang="en-US" sz="1050" b="1">
                <a:solidFill>
                  <a:srgbClr val="B3B3B3"/>
                </a:solidFill>
              </a:rPr>
              <a:t>86264</a:t>
            </a:r>
          </a:p>
        </p:txBody>
      </p:sp>
      <p:sp>
        <p:nvSpPr>
          <p:cNvPr id="44" name="Oval 43">
            <a:extLst>
              <a:ext uri="{FF2B5EF4-FFF2-40B4-BE49-F238E27FC236}">
                <a16:creationId xmlns:a16="http://schemas.microsoft.com/office/drawing/2014/main" id="{4AE38E41-7E68-44AF-8099-DDA55659741C}"/>
              </a:ext>
            </a:extLst>
          </p:cNvPr>
          <p:cNvSpPr/>
          <p:nvPr/>
        </p:nvSpPr>
        <p:spPr>
          <a:xfrm>
            <a:off x="10153017" y="1188038"/>
            <a:ext cx="1447800" cy="145944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63895E6-27F4-4CD5-B9AC-156A52C34FB3}"/>
              </a:ext>
            </a:extLst>
          </p:cNvPr>
          <p:cNvSpPr txBox="1"/>
          <p:nvPr/>
        </p:nvSpPr>
        <p:spPr>
          <a:xfrm>
            <a:off x="10082016" y="2728477"/>
            <a:ext cx="1317847" cy="246221"/>
          </a:xfrm>
          <a:prstGeom prst="rect">
            <a:avLst/>
          </a:prstGeom>
          <a:noFill/>
        </p:spPr>
        <p:txBody>
          <a:bodyPr wrap="square" rtlCol="0">
            <a:spAutoFit/>
          </a:bodyPr>
          <a:lstStyle/>
          <a:p>
            <a:r>
              <a:rPr lang="en-US" sz="1000" b="1">
                <a:solidFill>
                  <a:srgbClr val="FEFEFE"/>
                </a:solidFill>
              </a:rPr>
              <a:t>Phạm Đình Mười</a:t>
            </a:r>
          </a:p>
        </p:txBody>
      </p:sp>
      <p:sp>
        <p:nvSpPr>
          <p:cNvPr id="46" name="TextBox 45">
            <a:extLst>
              <a:ext uri="{FF2B5EF4-FFF2-40B4-BE49-F238E27FC236}">
                <a16:creationId xmlns:a16="http://schemas.microsoft.com/office/drawing/2014/main" id="{CBDE05AA-65E8-4F6D-86B0-89E2F1C1142A}"/>
              </a:ext>
            </a:extLst>
          </p:cNvPr>
          <p:cNvSpPr txBox="1"/>
          <p:nvPr/>
        </p:nvSpPr>
        <p:spPr>
          <a:xfrm>
            <a:off x="10090091" y="2883798"/>
            <a:ext cx="1317847" cy="253916"/>
          </a:xfrm>
          <a:prstGeom prst="rect">
            <a:avLst/>
          </a:prstGeom>
          <a:noFill/>
        </p:spPr>
        <p:txBody>
          <a:bodyPr wrap="square" rtlCol="0">
            <a:spAutoFit/>
          </a:bodyPr>
          <a:lstStyle/>
          <a:p>
            <a:r>
              <a:rPr lang="en-US" sz="1050" b="1">
                <a:solidFill>
                  <a:srgbClr val="B3B3B3"/>
                </a:solidFill>
              </a:rPr>
              <a:t>86264</a:t>
            </a:r>
          </a:p>
        </p:txBody>
      </p:sp>
      <p:sp>
        <p:nvSpPr>
          <p:cNvPr id="47" name="Oval 46">
            <a:extLst>
              <a:ext uri="{FF2B5EF4-FFF2-40B4-BE49-F238E27FC236}">
                <a16:creationId xmlns:a16="http://schemas.microsoft.com/office/drawing/2014/main" id="{7005A05E-B5CD-43EA-9DB2-D3FA0873A768}"/>
              </a:ext>
            </a:extLst>
          </p:cNvPr>
          <p:cNvSpPr/>
          <p:nvPr/>
        </p:nvSpPr>
        <p:spPr>
          <a:xfrm>
            <a:off x="3707262" y="3648138"/>
            <a:ext cx="1447800" cy="145944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7C15A96-3F90-43D1-9F36-0D4A235133C5}"/>
              </a:ext>
            </a:extLst>
          </p:cNvPr>
          <p:cNvSpPr txBox="1"/>
          <p:nvPr/>
        </p:nvSpPr>
        <p:spPr>
          <a:xfrm>
            <a:off x="3636261" y="5188577"/>
            <a:ext cx="1317847" cy="246221"/>
          </a:xfrm>
          <a:prstGeom prst="rect">
            <a:avLst/>
          </a:prstGeom>
          <a:noFill/>
        </p:spPr>
        <p:txBody>
          <a:bodyPr wrap="square" rtlCol="0">
            <a:spAutoFit/>
          </a:bodyPr>
          <a:lstStyle/>
          <a:p>
            <a:r>
              <a:rPr lang="en-US" sz="1000" b="1">
                <a:solidFill>
                  <a:srgbClr val="FEFEFE"/>
                </a:solidFill>
              </a:rPr>
              <a:t>Vũ Văn Khánh</a:t>
            </a:r>
          </a:p>
        </p:txBody>
      </p:sp>
      <p:sp>
        <p:nvSpPr>
          <p:cNvPr id="49" name="TextBox 48">
            <a:extLst>
              <a:ext uri="{FF2B5EF4-FFF2-40B4-BE49-F238E27FC236}">
                <a16:creationId xmlns:a16="http://schemas.microsoft.com/office/drawing/2014/main" id="{C8726901-9551-44A9-828E-73646602F714}"/>
              </a:ext>
            </a:extLst>
          </p:cNvPr>
          <p:cNvSpPr txBox="1"/>
          <p:nvPr/>
        </p:nvSpPr>
        <p:spPr>
          <a:xfrm>
            <a:off x="3644336" y="5343898"/>
            <a:ext cx="1317847" cy="253916"/>
          </a:xfrm>
          <a:prstGeom prst="rect">
            <a:avLst/>
          </a:prstGeom>
          <a:noFill/>
        </p:spPr>
        <p:txBody>
          <a:bodyPr wrap="square" rtlCol="0">
            <a:spAutoFit/>
          </a:bodyPr>
          <a:lstStyle/>
          <a:p>
            <a:r>
              <a:rPr lang="en-US" sz="1050" b="1">
                <a:solidFill>
                  <a:srgbClr val="B3B3B3"/>
                </a:solidFill>
              </a:rPr>
              <a:t>85840</a:t>
            </a:r>
          </a:p>
        </p:txBody>
      </p:sp>
      <p:sp>
        <p:nvSpPr>
          <p:cNvPr id="50" name="Oval 49">
            <a:extLst>
              <a:ext uri="{FF2B5EF4-FFF2-40B4-BE49-F238E27FC236}">
                <a16:creationId xmlns:a16="http://schemas.microsoft.com/office/drawing/2014/main" id="{CDC0D2A0-B6A1-436F-B4DD-C8182C2F6F3E}"/>
              </a:ext>
            </a:extLst>
          </p:cNvPr>
          <p:cNvSpPr/>
          <p:nvPr/>
        </p:nvSpPr>
        <p:spPr>
          <a:xfrm>
            <a:off x="5844938" y="3625663"/>
            <a:ext cx="1447800" cy="145944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77238F8-E297-4516-B272-CC6DCD0365CC}"/>
              </a:ext>
            </a:extLst>
          </p:cNvPr>
          <p:cNvSpPr txBox="1"/>
          <p:nvPr/>
        </p:nvSpPr>
        <p:spPr>
          <a:xfrm>
            <a:off x="5773937" y="5166102"/>
            <a:ext cx="1317847" cy="246221"/>
          </a:xfrm>
          <a:prstGeom prst="rect">
            <a:avLst/>
          </a:prstGeom>
          <a:noFill/>
        </p:spPr>
        <p:txBody>
          <a:bodyPr wrap="square" rtlCol="0">
            <a:spAutoFit/>
          </a:bodyPr>
          <a:lstStyle/>
          <a:p>
            <a:r>
              <a:rPr lang="en-US" sz="1000" b="1">
                <a:solidFill>
                  <a:srgbClr val="FEFEFE"/>
                </a:solidFill>
              </a:rPr>
              <a:t>Bùi Tá Chiến</a:t>
            </a:r>
          </a:p>
        </p:txBody>
      </p:sp>
      <p:sp>
        <p:nvSpPr>
          <p:cNvPr id="52" name="TextBox 51">
            <a:extLst>
              <a:ext uri="{FF2B5EF4-FFF2-40B4-BE49-F238E27FC236}">
                <a16:creationId xmlns:a16="http://schemas.microsoft.com/office/drawing/2014/main" id="{DE1C2AE4-B531-4E82-90D7-A1C0F0B82279}"/>
              </a:ext>
            </a:extLst>
          </p:cNvPr>
          <p:cNvSpPr txBox="1"/>
          <p:nvPr/>
        </p:nvSpPr>
        <p:spPr>
          <a:xfrm>
            <a:off x="5782012" y="5321423"/>
            <a:ext cx="1317847" cy="253916"/>
          </a:xfrm>
          <a:prstGeom prst="rect">
            <a:avLst/>
          </a:prstGeom>
          <a:noFill/>
        </p:spPr>
        <p:txBody>
          <a:bodyPr wrap="square" rtlCol="0">
            <a:spAutoFit/>
          </a:bodyPr>
          <a:lstStyle/>
          <a:p>
            <a:r>
              <a:rPr lang="en-US" sz="1050" b="1">
                <a:solidFill>
                  <a:srgbClr val="B3B3B3"/>
                </a:solidFill>
              </a:rPr>
              <a:t>86161</a:t>
            </a:r>
          </a:p>
        </p:txBody>
      </p:sp>
      <p:sp>
        <p:nvSpPr>
          <p:cNvPr id="53" name="Oval 52">
            <a:extLst>
              <a:ext uri="{FF2B5EF4-FFF2-40B4-BE49-F238E27FC236}">
                <a16:creationId xmlns:a16="http://schemas.microsoft.com/office/drawing/2014/main" id="{B17B62D4-D43C-40A1-A644-7E9E95209060}"/>
              </a:ext>
            </a:extLst>
          </p:cNvPr>
          <p:cNvSpPr/>
          <p:nvPr/>
        </p:nvSpPr>
        <p:spPr>
          <a:xfrm>
            <a:off x="7986589" y="3625663"/>
            <a:ext cx="1447800" cy="145944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C941B6E-E544-414F-98C4-148487F94040}"/>
              </a:ext>
            </a:extLst>
          </p:cNvPr>
          <p:cNvSpPr txBox="1"/>
          <p:nvPr/>
        </p:nvSpPr>
        <p:spPr>
          <a:xfrm>
            <a:off x="7915588" y="5166102"/>
            <a:ext cx="1317847" cy="246221"/>
          </a:xfrm>
          <a:prstGeom prst="rect">
            <a:avLst/>
          </a:prstGeom>
          <a:noFill/>
        </p:spPr>
        <p:txBody>
          <a:bodyPr wrap="square" rtlCol="0">
            <a:spAutoFit/>
          </a:bodyPr>
          <a:lstStyle/>
          <a:p>
            <a:r>
              <a:rPr lang="en-US" sz="1000" b="1">
                <a:solidFill>
                  <a:srgbClr val="FEFEFE"/>
                </a:solidFill>
              </a:rPr>
              <a:t>Lã Nguyên Phúc</a:t>
            </a:r>
          </a:p>
        </p:txBody>
      </p:sp>
      <p:sp>
        <p:nvSpPr>
          <p:cNvPr id="55" name="TextBox 54">
            <a:extLst>
              <a:ext uri="{FF2B5EF4-FFF2-40B4-BE49-F238E27FC236}">
                <a16:creationId xmlns:a16="http://schemas.microsoft.com/office/drawing/2014/main" id="{608E269B-D4D6-4B74-857D-EEB1BC1BDBF9}"/>
              </a:ext>
            </a:extLst>
          </p:cNvPr>
          <p:cNvSpPr txBox="1"/>
          <p:nvPr/>
        </p:nvSpPr>
        <p:spPr>
          <a:xfrm>
            <a:off x="7923663" y="5321423"/>
            <a:ext cx="1317847" cy="253916"/>
          </a:xfrm>
          <a:prstGeom prst="rect">
            <a:avLst/>
          </a:prstGeom>
          <a:noFill/>
        </p:spPr>
        <p:txBody>
          <a:bodyPr wrap="square" rtlCol="0">
            <a:spAutoFit/>
          </a:bodyPr>
          <a:lstStyle/>
          <a:p>
            <a:r>
              <a:rPr lang="en-US" sz="1050" b="1">
                <a:solidFill>
                  <a:srgbClr val="B3B3B3"/>
                </a:solidFill>
              </a:rPr>
              <a:t>86946</a:t>
            </a:r>
          </a:p>
        </p:txBody>
      </p:sp>
      <p:sp>
        <p:nvSpPr>
          <p:cNvPr id="56" name="Oval 55">
            <a:extLst>
              <a:ext uri="{FF2B5EF4-FFF2-40B4-BE49-F238E27FC236}">
                <a16:creationId xmlns:a16="http://schemas.microsoft.com/office/drawing/2014/main" id="{6E214698-19D8-4D00-8798-3C628133883C}"/>
              </a:ext>
            </a:extLst>
          </p:cNvPr>
          <p:cNvSpPr/>
          <p:nvPr/>
        </p:nvSpPr>
        <p:spPr>
          <a:xfrm>
            <a:off x="10118823" y="3646768"/>
            <a:ext cx="1447800" cy="145944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2CA6C8C-F7AA-4E09-B1D7-33AFDDE43A8F}"/>
              </a:ext>
            </a:extLst>
          </p:cNvPr>
          <p:cNvSpPr txBox="1"/>
          <p:nvPr/>
        </p:nvSpPr>
        <p:spPr>
          <a:xfrm>
            <a:off x="10047822" y="5187207"/>
            <a:ext cx="1317847" cy="246221"/>
          </a:xfrm>
          <a:prstGeom prst="rect">
            <a:avLst/>
          </a:prstGeom>
          <a:noFill/>
        </p:spPr>
        <p:txBody>
          <a:bodyPr wrap="square" rtlCol="0">
            <a:spAutoFit/>
          </a:bodyPr>
          <a:lstStyle/>
          <a:p>
            <a:r>
              <a:rPr lang="en-US" sz="1000" b="1">
                <a:solidFill>
                  <a:srgbClr val="FEFEFE"/>
                </a:solidFill>
              </a:rPr>
              <a:t>Phạm Thị Ngân</a:t>
            </a:r>
          </a:p>
        </p:txBody>
      </p:sp>
      <p:sp>
        <p:nvSpPr>
          <p:cNvPr id="58" name="TextBox 57">
            <a:extLst>
              <a:ext uri="{FF2B5EF4-FFF2-40B4-BE49-F238E27FC236}">
                <a16:creationId xmlns:a16="http://schemas.microsoft.com/office/drawing/2014/main" id="{EF061A30-5B31-4076-AD63-B7F8D587DFFA}"/>
              </a:ext>
            </a:extLst>
          </p:cNvPr>
          <p:cNvSpPr txBox="1"/>
          <p:nvPr/>
        </p:nvSpPr>
        <p:spPr>
          <a:xfrm>
            <a:off x="10055897" y="5342528"/>
            <a:ext cx="1317847" cy="253916"/>
          </a:xfrm>
          <a:prstGeom prst="rect">
            <a:avLst/>
          </a:prstGeom>
          <a:noFill/>
        </p:spPr>
        <p:txBody>
          <a:bodyPr wrap="square" rtlCol="0">
            <a:spAutoFit/>
          </a:bodyPr>
          <a:lstStyle/>
          <a:p>
            <a:r>
              <a:rPr lang="en-US" sz="1050" b="1">
                <a:solidFill>
                  <a:srgbClr val="B3B3B3"/>
                </a:solidFill>
              </a:rPr>
              <a:t>88496</a:t>
            </a:r>
          </a:p>
        </p:txBody>
      </p:sp>
      <p:pic>
        <p:nvPicPr>
          <p:cNvPr id="60" name="Picture 59">
            <a:extLst>
              <a:ext uri="{FF2B5EF4-FFF2-40B4-BE49-F238E27FC236}">
                <a16:creationId xmlns:a16="http://schemas.microsoft.com/office/drawing/2014/main" id="{79E57D05-B9FF-43E3-871F-055257A2116E}"/>
              </a:ext>
            </a:extLst>
          </p:cNvPr>
          <p:cNvPicPr>
            <a:picLocks noChangeAspect="1"/>
          </p:cNvPicPr>
          <p:nvPr/>
        </p:nvPicPr>
        <p:blipFill rotWithShape="1">
          <a:blip r:embed="rId12"/>
          <a:srcRect t="86759" r="82422" b="4167"/>
          <a:stretch/>
        </p:blipFill>
        <p:spPr>
          <a:xfrm>
            <a:off x="88440" y="6031238"/>
            <a:ext cx="2143125" cy="622300"/>
          </a:xfrm>
          <a:prstGeom prst="rect">
            <a:avLst/>
          </a:prstGeom>
        </p:spPr>
      </p:pic>
      <p:sp>
        <p:nvSpPr>
          <p:cNvPr id="2" name="TextBox 1">
            <a:extLst>
              <a:ext uri="{FF2B5EF4-FFF2-40B4-BE49-F238E27FC236}">
                <a16:creationId xmlns:a16="http://schemas.microsoft.com/office/drawing/2014/main" id="{46E25816-0148-4151-8A94-3DCF018863C4}"/>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59" name="TextBox 58">
            <a:extLst>
              <a:ext uri="{FF2B5EF4-FFF2-40B4-BE49-F238E27FC236}">
                <a16:creationId xmlns:a16="http://schemas.microsoft.com/office/drawing/2014/main" id="{40471236-AA54-4265-92CD-C0ED99327A10}"/>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B3B3B3"/>
                </a:solidFill>
              </a:rPr>
              <a:t>Mối liên hệ, mối liên hệ phổ biến</a:t>
            </a:r>
          </a:p>
        </p:txBody>
      </p:sp>
      <p:sp>
        <p:nvSpPr>
          <p:cNvPr id="61" name="TextBox 60">
            <a:extLst>
              <a:ext uri="{FF2B5EF4-FFF2-40B4-BE49-F238E27FC236}">
                <a16:creationId xmlns:a16="http://schemas.microsoft.com/office/drawing/2014/main" id="{76975D88-98A5-40E9-9864-143284613B16}"/>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62" name="TextBox 61">
            <a:extLst>
              <a:ext uri="{FF2B5EF4-FFF2-40B4-BE49-F238E27FC236}">
                <a16:creationId xmlns:a16="http://schemas.microsoft.com/office/drawing/2014/main" id="{C9CDC78D-4D5E-49DF-AD0E-DDEA78A58318}"/>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63" name="TextBox 62">
            <a:extLst>
              <a:ext uri="{FF2B5EF4-FFF2-40B4-BE49-F238E27FC236}">
                <a16:creationId xmlns:a16="http://schemas.microsoft.com/office/drawing/2014/main" id="{E9E4845B-0DB0-4540-B157-05CE693558F0}"/>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65" name="TextBox 64">
            <a:extLst>
              <a:ext uri="{FF2B5EF4-FFF2-40B4-BE49-F238E27FC236}">
                <a16:creationId xmlns:a16="http://schemas.microsoft.com/office/drawing/2014/main" id="{F8C9C599-7600-44F6-B0FB-7D3105784A1C}"/>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FEFEFE"/>
                </a:solidFill>
              </a:rPr>
              <a:t>Mối liên hệ, mối liên hệ phổ biến</a:t>
            </a:r>
          </a:p>
        </p:txBody>
      </p:sp>
      <p:pic>
        <p:nvPicPr>
          <p:cNvPr id="66" name="Picture 65">
            <a:extLst>
              <a:ext uri="{FF2B5EF4-FFF2-40B4-BE49-F238E27FC236}">
                <a16:creationId xmlns:a16="http://schemas.microsoft.com/office/drawing/2014/main" id="{8DCE1015-DE7D-4023-8F11-880E24BD040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715459">
            <a:off x="8539843" y="6974652"/>
            <a:ext cx="695597" cy="881743"/>
          </a:xfrm>
          <a:prstGeom prst="rect">
            <a:avLst/>
          </a:prstGeom>
        </p:spPr>
      </p:pic>
      <p:sp>
        <p:nvSpPr>
          <p:cNvPr id="75" name="Oval 74">
            <a:extLst>
              <a:ext uri="{FF2B5EF4-FFF2-40B4-BE49-F238E27FC236}">
                <a16:creationId xmlns:a16="http://schemas.microsoft.com/office/drawing/2014/main" id="{B23F8562-BB58-4B15-A7BE-5F8B4AE0A9F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76" name="Oval 75">
            <a:extLst>
              <a:ext uri="{FF2B5EF4-FFF2-40B4-BE49-F238E27FC236}">
                <a16:creationId xmlns:a16="http://schemas.microsoft.com/office/drawing/2014/main" id="{C02FD43F-5A5E-4641-A9FF-B76F263ED315}"/>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79" name="Flowchart: Terminator 78">
            <a:extLst>
              <a:ext uri="{FF2B5EF4-FFF2-40B4-BE49-F238E27FC236}">
                <a16:creationId xmlns:a16="http://schemas.microsoft.com/office/drawing/2014/main" id="{869995CE-30E5-4C87-AFDF-4B3CC5EBFABA}"/>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239A7666-F8B8-488C-A9A9-D95CD26D87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81" name="TextBox 80">
            <a:extLst>
              <a:ext uri="{FF2B5EF4-FFF2-40B4-BE49-F238E27FC236}">
                <a16:creationId xmlns:a16="http://schemas.microsoft.com/office/drawing/2014/main" id="{7EBD4F42-6173-4409-AB0B-B9891CAF0E64}"/>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82" name="Picture 81">
            <a:extLst>
              <a:ext uri="{FF2B5EF4-FFF2-40B4-BE49-F238E27FC236}">
                <a16:creationId xmlns:a16="http://schemas.microsoft.com/office/drawing/2014/main" id="{B549CBB4-F578-47C3-8D16-0E2CD30894A3}"/>
              </a:ext>
            </a:extLst>
          </p:cNvPr>
          <p:cNvPicPr>
            <a:picLocks noChangeAspect="1"/>
          </p:cNvPicPr>
          <p:nvPr/>
        </p:nvPicPr>
        <p:blipFill rotWithShape="1">
          <a:blip r:embed="rId15"/>
          <a:srcRect l="78958" t="2757" r="19722" b="95361"/>
          <a:stretch/>
        </p:blipFill>
        <p:spPr>
          <a:xfrm>
            <a:off x="11837708" y="221233"/>
            <a:ext cx="207864" cy="166780"/>
          </a:xfrm>
          <a:prstGeom prst="rect">
            <a:avLst/>
          </a:prstGeom>
        </p:spPr>
      </p:pic>
      <p:sp>
        <p:nvSpPr>
          <p:cNvPr id="83" name="TextBox 82">
            <a:extLst>
              <a:ext uri="{FF2B5EF4-FFF2-40B4-BE49-F238E27FC236}">
                <a16:creationId xmlns:a16="http://schemas.microsoft.com/office/drawing/2014/main" id="{0B6B3F5B-C9AA-413E-B031-A67E1975EF93}"/>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Tree>
    <p:extLst>
      <p:ext uri="{BB962C8B-B14F-4D97-AF65-F5344CB8AC3E}">
        <p14:creationId xmlns:p14="http://schemas.microsoft.com/office/powerpoint/2010/main" val="183215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8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13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grpId="0" nodeType="withEffect">
                                  <p:stCondLst>
                                    <p:cond delay="130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130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130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grpId="0" nodeType="withEffect">
                                  <p:stCondLst>
                                    <p:cond delay="160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grpId="0" nodeType="withEffect">
                                  <p:stCondLst>
                                    <p:cond delay="160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childTnLst>
                                </p:cTn>
                              </p:par>
                              <p:par>
                                <p:cTn id="86" presetID="10" presetClass="entr" presetSubtype="0" fill="hold" grpId="0" nodeType="withEffect">
                                  <p:stCondLst>
                                    <p:cond delay="160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grpId="0" nodeType="withEffect">
                                  <p:stCondLst>
                                    <p:cond delay="160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par>
                                <p:cTn id="92" presetID="10" presetClass="entr" presetSubtype="0" fill="hold" grpId="0" nodeType="withEffect">
                                  <p:stCondLst>
                                    <p:cond delay="180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180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10" presetClass="entr" presetSubtype="0" fill="hold" grpId="0" nodeType="withEffect">
                                  <p:stCondLst>
                                    <p:cond delay="180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500"/>
                                        <p:tgtEl>
                                          <p:spTgt spid="57"/>
                                        </p:tgtEl>
                                      </p:cBhvr>
                                    </p:animEffect>
                                  </p:childTnLst>
                                </p:cTn>
                              </p:par>
                              <p:par>
                                <p:cTn id="101" presetID="10" presetClass="entr" presetSubtype="0" fill="hold" grpId="0" nodeType="withEffect">
                                  <p:stCondLst>
                                    <p:cond delay="180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9">
                                            <p:txEl>
                                              <p:pRg st="0" end="0"/>
                                            </p:txEl>
                                          </p:spTgt>
                                        </p:tgtEl>
                                        <p:attrNameLst>
                                          <p:attrName>style.visibility</p:attrName>
                                        </p:attrNameLst>
                                      </p:cBhvr>
                                      <p:to>
                                        <p:strVal val="visible"/>
                                      </p:to>
                                    </p:set>
                                    <p:animEffect transition="in" filter="fade">
                                      <p:cBhvr>
                                        <p:cTn id="108" dur="500"/>
                                        <p:tgtEl>
                                          <p:spTgt spid="59">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fade">
                                      <p:cBhvr>
                                        <p:cTn id="113" dur="500"/>
                                        <p:tgtEl>
                                          <p:spTgt spid="61">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2">
                                            <p:txEl>
                                              <p:pRg st="0" end="0"/>
                                            </p:txEl>
                                          </p:spTgt>
                                        </p:tgtEl>
                                        <p:attrNameLst>
                                          <p:attrName>style.visibility</p:attrName>
                                        </p:attrNameLst>
                                      </p:cBhvr>
                                      <p:to>
                                        <p:strVal val="visible"/>
                                      </p:to>
                                    </p:set>
                                    <p:animEffect transition="in" filter="fade">
                                      <p:cBhvr>
                                        <p:cTn id="118" dur="500"/>
                                        <p:tgtEl>
                                          <p:spTgt spid="62">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63">
                                            <p:txEl>
                                              <p:pRg st="0" end="0"/>
                                            </p:txEl>
                                          </p:spTgt>
                                        </p:tgtEl>
                                        <p:attrNameLst>
                                          <p:attrName>style.visibility</p:attrName>
                                        </p:attrNameLst>
                                      </p:cBhvr>
                                      <p:to>
                                        <p:strVal val="visible"/>
                                      </p:to>
                                    </p:set>
                                    <p:animEffect transition="in" filter="fade">
                                      <p:cBhvr>
                                        <p:cTn id="123" dur="500"/>
                                        <p:tgtEl>
                                          <p:spTgt spid="63">
                                            <p:txEl>
                                              <p:pRg st="0" end="0"/>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83">
                                            <p:txEl>
                                              <p:pRg st="0" end="0"/>
                                            </p:txEl>
                                          </p:spTgt>
                                        </p:tgtEl>
                                        <p:attrNameLst>
                                          <p:attrName>style.visibility</p:attrName>
                                        </p:attrNameLst>
                                      </p:cBhvr>
                                      <p:to>
                                        <p:strVal val="visible"/>
                                      </p:to>
                                    </p:set>
                                    <p:animEffect transition="in" filter="fade">
                                      <p:cBhvr>
                                        <p:cTn id="128" dur="500"/>
                                        <p:tgtEl>
                                          <p:spTgt spid="83">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nodeType="clickEffect">
                                  <p:stCondLst>
                                    <p:cond delay="0"/>
                                  </p:stCondLst>
                                  <p:childTnLst>
                                    <p:animMotion origin="layout" path="M 3.75E-6 0 L -0.54584 -0.57292 " pathEditMode="relative" rAng="0" ptsTypes="AA">
                                      <p:cBhvr>
                                        <p:cTn id="132" dur="1000" fill="hold"/>
                                        <p:tgtEl>
                                          <p:spTgt spid="66"/>
                                        </p:tgtEl>
                                        <p:attrNameLst>
                                          <p:attrName>ppt_x</p:attrName>
                                          <p:attrName>ppt_y</p:attrName>
                                        </p:attrNameLst>
                                      </p:cBhvr>
                                      <p:rCtr x="-27292" y="-28657"/>
                                    </p:animMotion>
                                  </p:childTnLst>
                                </p:cTn>
                              </p:par>
                            </p:childTnLst>
                          </p:cTn>
                        </p:par>
                        <p:par>
                          <p:cTn id="133" fill="hold">
                            <p:stCondLst>
                              <p:cond delay="1000"/>
                            </p:stCondLst>
                            <p:childTnLst>
                              <p:par>
                                <p:cTn id="134" presetID="10" presetClass="entr" presetSubtype="0" fill="hold" grpId="0" nodeType="afterEffect">
                                  <p:stCondLst>
                                    <p:cond delay="0"/>
                                  </p:stCondLst>
                                  <p:childTnLst>
                                    <p:set>
                                      <p:cBhvr>
                                        <p:cTn id="135" dur="1" fill="hold">
                                          <p:stCondLst>
                                            <p:cond delay="0"/>
                                          </p:stCondLst>
                                        </p:cTn>
                                        <p:tgtEl>
                                          <p:spTgt spid="65"/>
                                        </p:tgtEl>
                                        <p:attrNameLst>
                                          <p:attrName>style.visibility</p:attrName>
                                        </p:attrNameLst>
                                      </p:cBhvr>
                                      <p:to>
                                        <p:strVal val="visible"/>
                                      </p:to>
                                    </p:set>
                                    <p:animEffect transition="in" filter="fade">
                                      <p:cBhvr>
                                        <p:cTn id="1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8" grpId="0" animBg="1"/>
      <p:bldP spid="39" grpId="0"/>
      <p:bldP spid="40" grpId="0"/>
      <p:bldP spid="41" grpId="0" animBg="1"/>
      <p:bldP spid="42" grpId="0"/>
      <p:bldP spid="43" grpId="0"/>
      <p:bldP spid="44" grpId="0" animBg="1"/>
      <p:bldP spid="45" grpId="0"/>
      <p:bldP spid="46" grpId="0"/>
      <p:bldP spid="47" grpId="0" animBg="1"/>
      <p:bldP spid="48" grpId="0"/>
      <p:bldP spid="49" grpId="0"/>
      <p:bldP spid="50" grpId="0" animBg="1"/>
      <p:bldP spid="51" grpId="0"/>
      <p:bldP spid="52" grpId="0"/>
      <p:bldP spid="53" grpId="0" animBg="1"/>
      <p:bldP spid="54" grpId="0"/>
      <p:bldP spid="55" grpId="0"/>
      <p:bldP spid="56" grpId="0" animBg="1"/>
      <p:bldP spid="57" grpId="0"/>
      <p:bldP spid="58" grpId="0"/>
      <p:bldP spid="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18392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sp>
        <p:nvSpPr>
          <p:cNvPr id="2" name="TextBox 1">
            <a:extLst>
              <a:ext uri="{FF2B5EF4-FFF2-40B4-BE49-F238E27FC236}">
                <a16:creationId xmlns:a16="http://schemas.microsoft.com/office/drawing/2014/main" id="{46E25816-0148-4151-8A94-3DCF018863C4}"/>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59" name="TextBox 58">
            <a:extLst>
              <a:ext uri="{FF2B5EF4-FFF2-40B4-BE49-F238E27FC236}">
                <a16:creationId xmlns:a16="http://schemas.microsoft.com/office/drawing/2014/main" id="{40471236-AA54-4265-92CD-C0ED99327A10}"/>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FEFEFE"/>
                </a:solidFill>
              </a:rPr>
              <a:t>Mối liên hệ, mối liên hệ phổ biến</a:t>
            </a:r>
          </a:p>
        </p:txBody>
      </p:sp>
      <p:pic>
        <p:nvPicPr>
          <p:cNvPr id="5" name="Picture 4">
            <a:extLst>
              <a:ext uri="{FF2B5EF4-FFF2-40B4-BE49-F238E27FC236}">
                <a16:creationId xmlns:a16="http://schemas.microsoft.com/office/drawing/2014/main" id="{31FA484D-1642-482A-B597-74461921A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934" y="11874"/>
            <a:ext cx="9031066" cy="2083626"/>
          </a:xfrm>
          <a:prstGeom prst="rect">
            <a:avLst/>
          </a:prstGeom>
        </p:spPr>
      </p:pic>
      <p:pic>
        <p:nvPicPr>
          <p:cNvPr id="8" name="Picture 7">
            <a:extLst>
              <a:ext uri="{FF2B5EF4-FFF2-40B4-BE49-F238E27FC236}">
                <a16:creationId xmlns:a16="http://schemas.microsoft.com/office/drawing/2014/main" id="{2B319F90-726C-4D95-97F8-62826F19F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390147"/>
            <a:ext cx="1552575" cy="1382762"/>
          </a:xfrm>
          <a:prstGeom prst="rect">
            <a:avLst/>
          </a:prstGeom>
        </p:spPr>
      </p:pic>
      <p:sp>
        <p:nvSpPr>
          <p:cNvPr id="9" name="Oval 8">
            <a:extLst>
              <a:ext uri="{FF2B5EF4-FFF2-40B4-BE49-F238E27FC236}">
                <a16:creationId xmlns:a16="http://schemas.microsoft.com/office/drawing/2014/main" id="{71D1ED78-C3DA-4822-962F-92C852CC63D3}"/>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64" name="Oval 63">
            <a:extLst>
              <a:ext uri="{FF2B5EF4-FFF2-40B4-BE49-F238E27FC236}">
                <a16:creationId xmlns:a16="http://schemas.microsoft.com/office/drawing/2014/main" id="{02B3332C-C30D-4503-9E4E-B7D97B16CB0F}"/>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65" name="TextBox 64">
            <a:extLst>
              <a:ext uri="{FF2B5EF4-FFF2-40B4-BE49-F238E27FC236}">
                <a16:creationId xmlns:a16="http://schemas.microsoft.com/office/drawing/2014/main" id="{DC64753D-243D-4466-AD64-D5343E625381}"/>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Mối liên hệ, mối liên hệ phổ biến</a:t>
            </a:r>
          </a:p>
        </p:txBody>
      </p:sp>
      <p:sp>
        <p:nvSpPr>
          <p:cNvPr id="66" name="TextBox 65">
            <a:extLst>
              <a:ext uri="{FF2B5EF4-FFF2-40B4-BE49-F238E27FC236}">
                <a16:creationId xmlns:a16="http://schemas.microsoft.com/office/drawing/2014/main" id="{93CD5353-350D-474C-841D-3D0CA4A06338}"/>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sp>
        <p:nvSpPr>
          <p:cNvPr id="67" name="TextBox 66">
            <a:extLst>
              <a:ext uri="{FF2B5EF4-FFF2-40B4-BE49-F238E27FC236}">
                <a16:creationId xmlns:a16="http://schemas.microsoft.com/office/drawing/2014/main" id="{5948F5B9-2040-421E-852F-E4CEDF86DB8D}"/>
              </a:ext>
            </a:extLst>
          </p:cNvPr>
          <p:cNvSpPr txBox="1"/>
          <p:nvPr/>
        </p:nvSpPr>
        <p:spPr>
          <a:xfrm>
            <a:off x="5125914" y="896823"/>
            <a:ext cx="6794048" cy="400110"/>
          </a:xfrm>
          <a:prstGeom prst="rect">
            <a:avLst/>
          </a:prstGeom>
          <a:noFill/>
        </p:spPr>
        <p:txBody>
          <a:bodyPr wrap="square" rtlCol="0">
            <a:spAutoFit/>
          </a:bodyPr>
          <a:lstStyle/>
          <a:p>
            <a:r>
              <a:rPr lang="en-US" sz="2000" b="1">
                <a:solidFill>
                  <a:srgbClr val="FEFEFE"/>
                </a:solidFill>
              </a:rPr>
              <a:t>Trình bày mỗi lên hệ, mối liên hệ phổ biến?</a:t>
            </a:r>
          </a:p>
        </p:txBody>
      </p:sp>
      <p:pic>
        <p:nvPicPr>
          <p:cNvPr id="70" name="Picture 69">
            <a:extLst>
              <a:ext uri="{FF2B5EF4-FFF2-40B4-BE49-F238E27FC236}">
                <a16:creationId xmlns:a16="http://schemas.microsoft.com/office/drawing/2014/main" id="{A5167548-FC65-499C-8E1E-9CA9A5397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71" name="TextBox 70">
            <a:extLst>
              <a:ext uri="{FF2B5EF4-FFF2-40B4-BE49-F238E27FC236}">
                <a16:creationId xmlns:a16="http://schemas.microsoft.com/office/drawing/2014/main" id="{104DE03D-EAC7-4A0B-8FA6-7370F941F940}"/>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6"/>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6"/>
          <a:srcRect l="67639" t="43150" r="19375" b="51883"/>
          <a:stretch/>
        </p:blipFill>
        <p:spPr>
          <a:xfrm>
            <a:off x="10549463" y="2235248"/>
            <a:ext cx="1583268" cy="340661"/>
          </a:xfrm>
          <a:prstGeom prst="rect">
            <a:avLst/>
          </a:prstGeom>
        </p:spPr>
      </p:pic>
      <p:sp>
        <p:nvSpPr>
          <p:cNvPr id="16" name="TextBox 15">
            <a:extLst>
              <a:ext uri="{FF2B5EF4-FFF2-40B4-BE49-F238E27FC236}">
                <a16:creationId xmlns:a16="http://schemas.microsoft.com/office/drawing/2014/main" id="{8F96031C-F71E-4E1B-BEF5-C57966569B83}"/>
              </a:ext>
            </a:extLst>
          </p:cNvPr>
          <p:cNvSpPr txBox="1"/>
          <p:nvPr/>
        </p:nvSpPr>
        <p:spPr>
          <a:xfrm>
            <a:off x="3355518" y="3134068"/>
            <a:ext cx="8712685" cy="2031325"/>
          </a:xfrm>
          <a:prstGeom prst="rect">
            <a:avLst/>
          </a:prstGeom>
          <a:noFill/>
        </p:spPr>
        <p:txBody>
          <a:bodyPr wrap="square" rtlCol="0">
            <a:spAutoFit/>
          </a:bodyPr>
          <a:lstStyle/>
          <a:p>
            <a:r>
              <a:rPr lang="en-US" b="1">
                <a:solidFill>
                  <a:srgbClr val="FEFEFE"/>
                </a:solidFill>
              </a:rPr>
              <a:t>Mối liên hệ: Dùng để chỉ sự quy định, sự tác động và chuyển hoá lẫn nhau giữa các sự vật, hiện tượng hay giữa các mặt, các yếu tố của mỗi sự vật, hiện tượng trong thế giới.</a:t>
            </a:r>
          </a:p>
          <a:p>
            <a:endParaRPr lang="en-US" b="1">
              <a:solidFill>
                <a:srgbClr val="FEFEFE"/>
              </a:solidFill>
            </a:endParaRPr>
          </a:p>
          <a:p>
            <a:r>
              <a:rPr lang="en-US" b="1">
                <a:solidFill>
                  <a:srgbClr val="FEFEFE"/>
                </a:solidFill>
              </a:rPr>
              <a:t>Mối liên hệ phổ biến: Dùng để chỉ tính phổ biến của các mối liên hệ của các sự vật, hiện tượng của thế giới, đồng thời cũng để chỉ các mối liên hệ tồn tại ở nhiều sự vật, hiện tượng của thế giới, trong đó những mối liên hệ phổ biến nhất là những mối liên hệ tồn tại ở mọi sự vật, hiện tượng của thế thế giới.</a:t>
            </a:r>
          </a:p>
        </p:txBody>
      </p:sp>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sp>
        <p:nvSpPr>
          <p:cNvPr id="72" name="Flowchart: Terminator 71">
            <a:extLst>
              <a:ext uri="{FF2B5EF4-FFF2-40B4-BE49-F238E27FC236}">
                <a16:creationId xmlns:a16="http://schemas.microsoft.com/office/drawing/2014/main" id="{19C1F870-B48A-4149-B3A9-1DDE38700A54}"/>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FE1688A8-5118-4813-8544-F619A2E03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74" name="TextBox 73">
            <a:extLst>
              <a:ext uri="{FF2B5EF4-FFF2-40B4-BE49-F238E27FC236}">
                <a16:creationId xmlns:a16="http://schemas.microsoft.com/office/drawing/2014/main" id="{3FC94BA4-EF7D-448E-8AE6-5E04A6CD22FC}"/>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76" name="Picture 75">
            <a:extLst>
              <a:ext uri="{FF2B5EF4-FFF2-40B4-BE49-F238E27FC236}">
                <a16:creationId xmlns:a16="http://schemas.microsoft.com/office/drawing/2014/main" id="{8C9449DF-5718-4D72-A364-BDD41D833AC2}"/>
              </a:ext>
            </a:extLst>
          </p:cNvPr>
          <p:cNvPicPr>
            <a:picLocks noChangeAspect="1"/>
          </p:cNvPicPr>
          <p:nvPr/>
        </p:nvPicPr>
        <p:blipFill rotWithShape="1">
          <a:blip r:embed="rId7"/>
          <a:srcRect l="78958" t="2757" r="19722" b="95361"/>
          <a:stretch/>
        </p:blipFill>
        <p:spPr>
          <a:xfrm>
            <a:off x="11837708" y="221233"/>
            <a:ext cx="207864" cy="166780"/>
          </a:xfrm>
          <a:prstGeom prst="rect">
            <a:avLst/>
          </a:prstGeom>
        </p:spPr>
      </p:pic>
      <p:pic>
        <p:nvPicPr>
          <p:cNvPr id="83" name="Picture 82">
            <a:extLst>
              <a:ext uri="{FF2B5EF4-FFF2-40B4-BE49-F238E27FC236}">
                <a16:creationId xmlns:a16="http://schemas.microsoft.com/office/drawing/2014/main" id="{7E2AEA2A-B218-4161-91EB-7D1328CF4A91}"/>
              </a:ext>
            </a:extLst>
          </p:cNvPr>
          <p:cNvPicPr>
            <a:picLocks noChangeAspect="1"/>
          </p:cNvPicPr>
          <p:nvPr/>
        </p:nvPicPr>
        <p:blipFill rotWithShape="1">
          <a:blip r:embed="rId8">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85" name="Picture 84">
            <a:extLst>
              <a:ext uri="{FF2B5EF4-FFF2-40B4-BE49-F238E27FC236}">
                <a16:creationId xmlns:a16="http://schemas.microsoft.com/office/drawing/2014/main" id="{362D9EF3-F08C-47EA-A502-988FF1ECDE4A}"/>
              </a:ext>
            </a:extLst>
          </p:cNvPr>
          <p:cNvPicPr>
            <a:picLocks noChangeAspect="1"/>
          </p:cNvPicPr>
          <p:nvPr/>
        </p:nvPicPr>
        <p:blipFill rotWithShape="1">
          <a:blip r:embed="rId9"/>
          <a:srcRect t="86759" r="82422" b="4167"/>
          <a:stretch/>
        </p:blipFill>
        <p:spPr>
          <a:xfrm>
            <a:off x="144914" y="6171224"/>
            <a:ext cx="2143125" cy="622300"/>
          </a:xfrm>
          <a:prstGeom prst="rect">
            <a:avLst/>
          </a:prstGeom>
        </p:spPr>
      </p:pic>
      <p:sp>
        <p:nvSpPr>
          <p:cNvPr id="86" name="TextBox 85">
            <a:extLst>
              <a:ext uri="{FF2B5EF4-FFF2-40B4-BE49-F238E27FC236}">
                <a16:creationId xmlns:a16="http://schemas.microsoft.com/office/drawing/2014/main" id="{1F72400E-3876-4896-869A-132407AD8FF6}"/>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B3B3B3"/>
                </a:solidFill>
              </a:rPr>
              <a:t>Mối liên hệ, mối liên hệ phổ biến</a:t>
            </a:r>
          </a:p>
        </p:txBody>
      </p:sp>
      <p:sp>
        <p:nvSpPr>
          <p:cNvPr id="87" name="TextBox 86">
            <a:extLst>
              <a:ext uri="{FF2B5EF4-FFF2-40B4-BE49-F238E27FC236}">
                <a16:creationId xmlns:a16="http://schemas.microsoft.com/office/drawing/2014/main" id="{55885B24-1F07-4F6A-B3B2-F35E0C593675}"/>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88" name="TextBox 87">
            <a:extLst>
              <a:ext uri="{FF2B5EF4-FFF2-40B4-BE49-F238E27FC236}">
                <a16:creationId xmlns:a16="http://schemas.microsoft.com/office/drawing/2014/main" id="{E0363BB9-3973-46A3-B797-529C19805F64}"/>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89" name="TextBox 88">
            <a:extLst>
              <a:ext uri="{FF2B5EF4-FFF2-40B4-BE49-F238E27FC236}">
                <a16:creationId xmlns:a16="http://schemas.microsoft.com/office/drawing/2014/main" id="{DAA7A706-85E1-4C90-8A34-7B8645A1A1A8}"/>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90" name="TextBox 89">
            <a:extLst>
              <a:ext uri="{FF2B5EF4-FFF2-40B4-BE49-F238E27FC236}">
                <a16:creationId xmlns:a16="http://schemas.microsoft.com/office/drawing/2014/main" id="{AFD04AA6-CE06-40E2-88A2-3E5554D485E7}"/>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FEFEFE"/>
                </a:solidFill>
              </a:rPr>
              <a:t>Mối liên hệ, mối liên hệ phổ biến</a:t>
            </a:r>
          </a:p>
        </p:txBody>
      </p:sp>
      <p:sp>
        <p:nvSpPr>
          <p:cNvPr id="91" name="TextBox 90">
            <a:extLst>
              <a:ext uri="{FF2B5EF4-FFF2-40B4-BE49-F238E27FC236}">
                <a16:creationId xmlns:a16="http://schemas.microsoft.com/office/drawing/2014/main" id="{044B87AF-85C9-40F2-BD90-9438E5D42148}"/>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Tree>
    <p:extLst>
      <p:ext uri="{BB962C8B-B14F-4D97-AF65-F5344CB8AC3E}">
        <p14:creationId xmlns:p14="http://schemas.microsoft.com/office/powerpoint/2010/main" val="75594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sp>
        <p:nvSpPr>
          <p:cNvPr id="2" name="TextBox 1">
            <a:extLst>
              <a:ext uri="{FF2B5EF4-FFF2-40B4-BE49-F238E27FC236}">
                <a16:creationId xmlns:a16="http://schemas.microsoft.com/office/drawing/2014/main" id="{46E25816-0148-4151-8A94-3DCF018863C4}"/>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59" name="TextBox 58">
            <a:extLst>
              <a:ext uri="{FF2B5EF4-FFF2-40B4-BE49-F238E27FC236}">
                <a16:creationId xmlns:a16="http://schemas.microsoft.com/office/drawing/2014/main" id="{40471236-AA54-4265-92CD-C0ED99327A10}"/>
              </a:ext>
            </a:extLst>
          </p:cNvPr>
          <p:cNvSpPr txBox="1"/>
          <p:nvPr/>
        </p:nvSpPr>
        <p:spPr>
          <a:xfrm>
            <a:off x="61467" y="3045962"/>
            <a:ext cx="3102415" cy="253916"/>
          </a:xfrm>
          <a:prstGeom prst="rect">
            <a:avLst/>
          </a:prstGeom>
          <a:noFill/>
        </p:spPr>
        <p:txBody>
          <a:bodyPr wrap="square" rtlCol="0">
            <a:spAutoFit/>
          </a:bodyPr>
          <a:lstStyle/>
          <a:p>
            <a:r>
              <a:rPr lang="en-US" sz="1050" b="1">
                <a:solidFill>
                  <a:srgbClr val="FEFEFE"/>
                </a:solidFill>
              </a:rPr>
              <a:t>Mối liên hệ, mối liên hệ phổ biến</a:t>
            </a:r>
          </a:p>
        </p:txBody>
      </p:sp>
      <p:pic>
        <p:nvPicPr>
          <p:cNvPr id="5" name="Picture 4">
            <a:extLst>
              <a:ext uri="{FF2B5EF4-FFF2-40B4-BE49-F238E27FC236}">
                <a16:creationId xmlns:a16="http://schemas.microsoft.com/office/drawing/2014/main" id="{31FA484D-1642-482A-B597-74461921A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934" y="11874"/>
            <a:ext cx="9031066" cy="2083626"/>
          </a:xfrm>
          <a:prstGeom prst="rect">
            <a:avLst/>
          </a:prstGeom>
        </p:spPr>
      </p:pic>
      <p:pic>
        <p:nvPicPr>
          <p:cNvPr id="8" name="Picture 7">
            <a:extLst>
              <a:ext uri="{FF2B5EF4-FFF2-40B4-BE49-F238E27FC236}">
                <a16:creationId xmlns:a16="http://schemas.microsoft.com/office/drawing/2014/main" id="{2B319F90-726C-4D95-97F8-62826F19F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390147"/>
            <a:ext cx="1552575" cy="1382762"/>
          </a:xfrm>
          <a:prstGeom prst="rect">
            <a:avLst/>
          </a:prstGeom>
        </p:spPr>
      </p:pic>
      <p:sp>
        <p:nvSpPr>
          <p:cNvPr id="9" name="Oval 8">
            <a:extLst>
              <a:ext uri="{FF2B5EF4-FFF2-40B4-BE49-F238E27FC236}">
                <a16:creationId xmlns:a16="http://schemas.microsoft.com/office/drawing/2014/main" id="{71D1ED78-C3DA-4822-962F-92C852CC63D3}"/>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64" name="Oval 63">
            <a:extLst>
              <a:ext uri="{FF2B5EF4-FFF2-40B4-BE49-F238E27FC236}">
                <a16:creationId xmlns:a16="http://schemas.microsoft.com/office/drawing/2014/main" id="{02B3332C-C30D-4503-9E4E-B7D97B16CB0F}"/>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65" name="TextBox 64">
            <a:extLst>
              <a:ext uri="{FF2B5EF4-FFF2-40B4-BE49-F238E27FC236}">
                <a16:creationId xmlns:a16="http://schemas.microsoft.com/office/drawing/2014/main" id="{DC64753D-243D-4466-AD64-D5343E625381}"/>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Mối liên hệ, mối liên hệ phổ biến</a:t>
            </a:r>
          </a:p>
        </p:txBody>
      </p:sp>
      <p:sp>
        <p:nvSpPr>
          <p:cNvPr id="66" name="TextBox 65">
            <a:extLst>
              <a:ext uri="{FF2B5EF4-FFF2-40B4-BE49-F238E27FC236}">
                <a16:creationId xmlns:a16="http://schemas.microsoft.com/office/drawing/2014/main" id="{93CD5353-350D-474C-841D-3D0CA4A06338}"/>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sp>
        <p:nvSpPr>
          <p:cNvPr id="67" name="TextBox 66">
            <a:extLst>
              <a:ext uri="{FF2B5EF4-FFF2-40B4-BE49-F238E27FC236}">
                <a16:creationId xmlns:a16="http://schemas.microsoft.com/office/drawing/2014/main" id="{5948F5B9-2040-421E-852F-E4CEDF86DB8D}"/>
              </a:ext>
            </a:extLst>
          </p:cNvPr>
          <p:cNvSpPr txBox="1"/>
          <p:nvPr/>
        </p:nvSpPr>
        <p:spPr>
          <a:xfrm>
            <a:off x="5125914" y="896823"/>
            <a:ext cx="6794048" cy="400110"/>
          </a:xfrm>
          <a:prstGeom prst="rect">
            <a:avLst/>
          </a:prstGeom>
          <a:noFill/>
        </p:spPr>
        <p:txBody>
          <a:bodyPr wrap="square" rtlCol="0">
            <a:spAutoFit/>
          </a:bodyPr>
          <a:lstStyle/>
          <a:p>
            <a:r>
              <a:rPr lang="en-US" sz="2000" b="1">
                <a:solidFill>
                  <a:srgbClr val="FEFEFE"/>
                </a:solidFill>
              </a:rPr>
              <a:t>Trình bày mỗi lên hệ, mối liên hệ phổ biến?</a:t>
            </a:r>
          </a:p>
        </p:txBody>
      </p:sp>
      <p:pic>
        <p:nvPicPr>
          <p:cNvPr id="70" name="Picture 69">
            <a:extLst>
              <a:ext uri="{FF2B5EF4-FFF2-40B4-BE49-F238E27FC236}">
                <a16:creationId xmlns:a16="http://schemas.microsoft.com/office/drawing/2014/main" id="{A5167548-FC65-499C-8E1E-9CA9A5397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71" name="TextBox 70">
            <a:extLst>
              <a:ext uri="{FF2B5EF4-FFF2-40B4-BE49-F238E27FC236}">
                <a16:creationId xmlns:a16="http://schemas.microsoft.com/office/drawing/2014/main" id="{104DE03D-EAC7-4A0B-8FA6-7370F941F940}"/>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6"/>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6"/>
          <a:srcRect l="67639" t="43150" r="19375" b="51883"/>
          <a:stretch/>
        </p:blipFill>
        <p:spPr>
          <a:xfrm>
            <a:off x="10549463" y="2235248"/>
            <a:ext cx="1583268" cy="340661"/>
          </a:xfrm>
          <a:prstGeom prst="rect">
            <a:avLst/>
          </a:prstGeom>
        </p:spPr>
      </p:pic>
      <p:sp>
        <p:nvSpPr>
          <p:cNvPr id="16" name="TextBox 15">
            <a:extLst>
              <a:ext uri="{FF2B5EF4-FFF2-40B4-BE49-F238E27FC236}">
                <a16:creationId xmlns:a16="http://schemas.microsoft.com/office/drawing/2014/main" id="{8F96031C-F71E-4E1B-BEF5-C57966569B83}"/>
              </a:ext>
            </a:extLst>
          </p:cNvPr>
          <p:cNvSpPr txBox="1"/>
          <p:nvPr/>
        </p:nvSpPr>
        <p:spPr>
          <a:xfrm>
            <a:off x="3355518" y="2894878"/>
            <a:ext cx="8836482" cy="3139321"/>
          </a:xfrm>
          <a:prstGeom prst="rect">
            <a:avLst/>
          </a:prstGeom>
          <a:noFill/>
        </p:spPr>
        <p:txBody>
          <a:bodyPr wrap="square" rtlCol="0">
            <a:spAutoFit/>
          </a:bodyPr>
          <a:lstStyle/>
          <a:p>
            <a:r>
              <a:rPr lang="en-US" sz="1650" b="1">
                <a:solidFill>
                  <a:srgbClr val="FEFEFE"/>
                </a:solidFill>
              </a:rPr>
              <a:t>Mối liên hệ phổ biến nhất: Đối tượng nguyên cứu PBC</a:t>
            </a:r>
          </a:p>
          <a:p>
            <a:endParaRPr lang="en-US" sz="1650" b="1">
              <a:solidFill>
                <a:srgbClr val="FEFEFE"/>
              </a:solidFill>
            </a:endParaRPr>
          </a:p>
          <a:p>
            <a:r>
              <a:rPr lang="en-US" sz="1650" b="1">
                <a:solidFill>
                  <a:srgbClr val="FEFEFE"/>
                </a:solidFill>
              </a:rPr>
              <a:t>Giữa các sự vật, hiện tượng của thế giới vừa tồn tại những mối liên hệ đặc thù, vừa tồn tại những mối liên hệ phổ biến trong phạm vi nhất định và tồn tại cả những mối liên hệ giữa các mặt đối lập, lượng và chất, nguyên nhân và kết quả… </a:t>
            </a:r>
          </a:p>
          <a:p>
            <a:endParaRPr lang="en-US" sz="1650" b="1">
              <a:solidFill>
                <a:srgbClr val="FEFEFE"/>
              </a:solidFill>
            </a:endParaRPr>
          </a:p>
          <a:p>
            <a:r>
              <a:rPr lang="en-US" sz="1650" b="1">
                <a:solidFill>
                  <a:srgbClr val="FEFEFE"/>
                </a:solidFill>
              </a:rPr>
              <a:t>Giữa các sự vật, hiện tượng của thế giới vừa tồn tại những mối liên hệ đặc thù, vừa tồn tại những mối liên hệ phổ biến trong phạm vi nhất định và tồn tại cả những mối liên hệ phổ biến nhất.</a:t>
            </a:r>
          </a:p>
          <a:p>
            <a:endParaRPr lang="en-US" sz="1650" b="1">
              <a:solidFill>
                <a:srgbClr val="FEFEFE"/>
              </a:solidFill>
            </a:endParaRPr>
          </a:p>
          <a:p>
            <a:r>
              <a:rPr lang="en-US" sz="1650" b="1">
                <a:solidFill>
                  <a:srgbClr val="FEFEFE"/>
                </a:solidFill>
              </a:rPr>
              <a:t>Toàn bộ những mối liên hệ đặc thù và phổ biến tạo nên tính thống nhất trong tính dạng đa và ngược lại tính đa dạng trong tính thống nhất của các mối liên hệ trong thế giới tự nhiên, xã hội và tư duy</a:t>
            </a:r>
          </a:p>
        </p:txBody>
      </p:sp>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sp>
        <p:nvSpPr>
          <p:cNvPr id="72" name="Flowchart: Terminator 71">
            <a:extLst>
              <a:ext uri="{FF2B5EF4-FFF2-40B4-BE49-F238E27FC236}">
                <a16:creationId xmlns:a16="http://schemas.microsoft.com/office/drawing/2014/main" id="{19C1F870-B48A-4149-B3A9-1DDE38700A54}"/>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FE1688A8-5118-4813-8544-F619A2E03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74" name="TextBox 73">
            <a:extLst>
              <a:ext uri="{FF2B5EF4-FFF2-40B4-BE49-F238E27FC236}">
                <a16:creationId xmlns:a16="http://schemas.microsoft.com/office/drawing/2014/main" id="{3FC94BA4-EF7D-448E-8AE6-5E04A6CD22FC}"/>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76" name="Picture 75">
            <a:extLst>
              <a:ext uri="{FF2B5EF4-FFF2-40B4-BE49-F238E27FC236}">
                <a16:creationId xmlns:a16="http://schemas.microsoft.com/office/drawing/2014/main" id="{8C9449DF-5718-4D72-A364-BDD41D833AC2}"/>
              </a:ext>
            </a:extLst>
          </p:cNvPr>
          <p:cNvPicPr>
            <a:picLocks noChangeAspect="1"/>
          </p:cNvPicPr>
          <p:nvPr/>
        </p:nvPicPr>
        <p:blipFill rotWithShape="1">
          <a:blip r:embed="rId7"/>
          <a:srcRect l="78958" t="2757" r="19722" b="95361"/>
          <a:stretch/>
        </p:blipFill>
        <p:spPr>
          <a:xfrm>
            <a:off x="11837708" y="221233"/>
            <a:ext cx="207864" cy="166780"/>
          </a:xfrm>
          <a:prstGeom prst="rect">
            <a:avLst/>
          </a:prstGeom>
        </p:spPr>
      </p:pic>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8">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9"/>
          <a:srcRect t="86759" r="82422" b="4167"/>
          <a:stretch/>
        </p:blipFill>
        <p:spPr>
          <a:xfrm>
            <a:off x="144914" y="6171224"/>
            <a:ext cx="2143125" cy="622300"/>
          </a:xfrm>
          <a:prstGeom prst="rect">
            <a:avLst/>
          </a:prstGeom>
        </p:spPr>
      </p:pic>
      <p:sp>
        <p:nvSpPr>
          <p:cNvPr id="36" name="TextBox 35">
            <a:extLst>
              <a:ext uri="{FF2B5EF4-FFF2-40B4-BE49-F238E27FC236}">
                <a16:creationId xmlns:a16="http://schemas.microsoft.com/office/drawing/2014/main" id="{A4138274-F11B-491F-9763-9CDD7A337CD6}"/>
              </a:ext>
            </a:extLst>
          </p:cNvPr>
          <p:cNvSpPr txBox="1"/>
          <p:nvPr/>
        </p:nvSpPr>
        <p:spPr>
          <a:xfrm>
            <a:off x="61467" y="3048779"/>
            <a:ext cx="3073616"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0" name="TextBox 39">
            <a:extLst>
              <a:ext uri="{FF2B5EF4-FFF2-40B4-BE49-F238E27FC236}">
                <a16:creationId xmlns:a16="http://schemas.microsoft.com/office/drawing/2014/main" id="{860A698D-F32E-4CF5-B44D-EBC6557063D0}"/>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B3B3B3"/>
                </a:solidFill>
              </a:rPr>
              <a:t>Mâu thuẫn</a:t>
            </a:r>
          </a:p>
        </p:txBody>
      </p:sp>
      <p:sp>
        <p:nvSpPr>
          <p:cNvPr id="41" name="TextBox 40">
            <a:extLst>
              <a:ext uri="{FF2B5EF4-FFF2-40B4-BE49-F238E27FC236}">
                <a16:creationId xmlns:a16="http://schemas.microsoft.com/office/drawing/2014/main" id="{2846C1C8-3B46-4913-AF96-47A3C4AAC7BB}"/>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2" name="TextBox 41">
            <a:extLst>
              <a:ext uri="{FF2B5EF4-FFF2-40B4-BE49-F238E27FC236}">
                <a16:creationId xmlns:a16="http://schemas.microsoft.com/office/drawing/2014/main" id="{F188BE57-0B3D-4E57-BE62-6F0B99DE5E61}"/>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44" name="TextBox 43">
            <a:extLst>
              <a:ext uri="{FF2B5EF4-FFF2-40B4-BE49-F238E27FC236}">
                <a16:creationId xmlns:a16="http://schemas.microsoft.com/office/drawing/2014/main" id="{7C2DDE94-E23A-473D-AB12-B724295B230A}"/>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6" name="TextBox 45">
            <a:extLst>
              <a:ext uri="{FF2B5EF4-FFF2-40B4-BE49-F238E27FC236}">
                <a16:creationId xmlns:a16="http://schemas.microsoft.com/office/drawing/2014/main" id="{4B44921E-26E4-4B11-BD65-8650959A63BF}"/>
              </a:ext>
            </a:extLst>
          </p:cNvPr>
          <p:cNvSpPr txBox="1"/>
          <p:nvPr/>
        </p:nvSpPr>
        <p:spPr>
          <a:xfrm>
            <a:off x="58520" y="3245281"/>
            <a:ext cx="3073616" cy="253916"/>
          </a:xfrm>
          <a:prstGeom prst="rect">
            <a:avLst/>
          </a:prstGeom>
          <a:solidFill>
            <a:srgbClr val="000000"/>
          </a:solidFill>
          <a:ln>
            <a:noFill/>
          </a:ln>
        </p:spPr>
        <p:txBody>
          <a:bodyPr wrap="square" rtlCol="0">
            <a:spAutoFit/>
          </a:bodyPr>
          <a:lstStyle/>
          <a:p>
            <a:r>
              <a:rPr lang="en-US" sz="1050" b="1">
                <a:solidFill>
                  <a:srgbClr val="FEFEFE"/>
                </a:solidFill>
              </a:rPr>
              <a:t>Mâu thuẫn</a:t>
            </a:r>
          </a:p>
        </p:txBody>
      </p:sp>
      <p:pic>
        <p:nvPicPr>
          <p:cNvPr id="47" name="Picture 46">
            <a:extLst>
              <a:ext uri="{FF2B5EF4-FFF2-40B4-BE49-F238E27FC236}">
                <a16:creationId xmlns:a16="http://schemas.microsoft.com/office/drawing/2014/main" id="{0FFD864D-DF19-4739-BC6C-BD746F74A5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715459">
            <a:off x="8539843" y="6974652"/>
            <a:ext cx="695597" cy="881743"/>
          </a:xfrm>
          <a:prstGeom prst="rect">
            <a:avLst/>
          </a:prstGeom>
        </p:spPr>
      </p:pic>
    </p:spTree>
    <p:extLst>
      <p:ext uri="{BB962C8B-B14F-4D97-AF65-F5344CB8AC3E}">
        <p14:creationId xmlns:p14="http://schemas.microsoft.com/office/powerpoint/2010/main" val="3094304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500"/>
                                        <p:tgtEl>
                                          <p:spTgt spid="1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6" end="6"/>
                                            </p:txEl>
                                          </p:spTgt>
                                        </p:tgtEl>
                                        <p:attrNameLst>
                                          <p:attrName>style.visibility</p:attrName>
                                        </p:attrNameLst>
                                      </p:cBhvr>
                                      <p:to>
                                        <p:strVal val="visible"/>
                                      </p:to>
                                    </p:set>
                                    <p:animEffect transition="in" filter="fade">
                                      <p:cBhvr>
                                        <p:cTn id="17" dur="500"/>
                                        <p:tgtEl>
                                          <p:spTgt spid="1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75E-6 0 L -0.64948 -0.53657 " pathEditMode="relative" rAng="0" ptsTypes="AA">
                                      <p:cBhvr>
                                        <p:cTn id="21" dur="1000" fill="hold"/>
                                        <p:tgtEl>
                                          <p:spTgt spid="47"/>
                                        </p:tgtEl>
                                        <p:attrNameLst>
                                          <p:attrName>ppt_x</p:attrName>
                                          <p:attrName>ppt_y</p:attrName>
                                        </p:attrNameLst>
                                      </p:cBhvr>
                                      <p:rCtr x="-32474" y="-26829"/>
                                    </p:animMotion>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pic>
        <p:nvPicPr>
          <p:cNvPr id="10" name="Picture 9">
            <a:extLst>
              <a:ext uri="{FF2B5EF4-FFF2-40B4-BE49-F238E27FC236}">
                <a16:creationId xmlns:a16="http://schemas.microsoft.com/office/drawing/2014/main" id="{8C2B1696-62DB-4F2F-A857-157F4E3325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7553" y="446551"/>
            <a:ext cx="1807029" cy="1355272"/>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Mâu Thuẫn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FEFEFE"/>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6794048" cy="400110"/>
          </a:xfrm>
          <a:prstGeom prst="rect">
            <a:avLst/>
          </a:prstGeom>
          <a:noFill/>
        </p:spPr>
        <p:txBody>
          <a:bodyPr wrap="square" rtlCol="0">
            <a:spAutoFit/>
          </a:bodyPr>
          <a:lstStyle/>
          <a:p>
            <a:r>
              <a:rPr lang="en-US" sz="2000" b="1">
                <a:solidFill>
                  <a:srgbClr val="FEFEFE"/>
                </a:solidFill>
              </a:rPr>
              <a:t>Mâu thuẫn là gì? Trình bày tính chất chung của mâu thuẫn?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55518" y="2894878"/>
            <a:ext cx="8836482" cy="2885405"/>
          </a:xfrm>
          <a:prstGeom prst="rect">
            <a:avLst/>
          </a:prstGeom>
          <a:noFill/>
        </p:spPr>
        <p:txBody>
          <a:bodyPr wrap="square" rtlCol="0">
            <a:spAutoFit/>
          </a:bodyPr>
          <a:lstStyle/>
          <a:p>
            <a:r>
              <a:rPr lang="en-US" sz="1650" b="1">
                <a:solidFill>
                  <a:srgbClr val="FEFEFE"/>
                </a:solidFill>
              </a:rPr>
              <a:t>Mâu thuẫn là khái niệm dung để chỉ mối liên hệ thông nhất, đấu tranh và chuyển hoá giữa các mặt đối lập của mỗi sự vật, hiện tượng hoặc giữa các sự vật, hiện tượng với nhau</a:t>
            </a:r>
          </a:p>
          <a:p>
            <a:endParaRPr lang="en-US" sz="1650" b="1">
              <a:solidFill>
                <a:srgbClr val="FEFEFE"/>
              </a:solidFill>
            </a:endParaRPr>
          </a:p>
          <a:p>
            <a:r>
              <a:rPr lang="en-US" sz="1650" b="1">
                <a:solidFill>
                  <a:srgbClr val="FEFEFE"/>
                </a:solidFill>
              </a:rPr>
              <a:t>Nhân tố tạo nên mâu thuẫn chính là các mặt đối lập</a:t>
            </a:r>
          </a:p>
          <a:p>
            <a:r>
              <a:rPr lang="en-US" sz="1650" b="1">
                <a:solidFill>
                  <a:srgbClr val="FEFEFE"/>
                </a:solidFill>
              </a:rPr>
              <a:t>Mặt đối lập là những mặt, những thuộc tính, những khuynh hướng vận động trái ngược nhau nhưng đồng thời lại là điều kiện, tiền đề tồn tại của nhau</a:t>
            </a:r>
          </a:p>
          <a:p>
            <a:endParaRPr lang="en-US" sz="1650" b="1">
              <a:solidFill>
                <a:srgbClr val="FEFEFE"/>
              </a:solidFill>
            </a:endParaRPr>
          </a:p>
          <a:p>
            <a:r>
              <a:rPr lang="en-US" sz="1650" b="1">
                <a:solidFill>
                  <a:srgbClr val="FEFEFE"/>
                </a:solidFill>
              </a:rPr>
              <a:t>Các tính chất chung của mâu thuẫn:</a:t>
            </a:r>
          </a:p>
          <a:p>
            <a:r>
              <a:rPr lang="en-US" sz="1650" b="1">
                <a:solidFill>
                  <a:srgbClr val="FEFEFE"/>
                </a:solidFill>
              </a:rPr>
              <a:t>Tính khách quan</a:t>
            </a:r>
          </a:p>
          <a:p>
            <a:r>
              <a:rPr lang="en-US" sz="1650" b="1">
                <a:solidFill>
                  <a:srgbClr val="FEFEFE"/>
                </a:solidFill>
              </a:rPr>
              <a:t>Tính đa dạng</a:t>
            </a:r>
          </a:p>
          <a:p>
            <a:endParaRPr lang="en-US" sz="1650" b="1">
              <a:solidFill>
                <a:srgbClr val="FEFEFE"/>
              </a:solidFill>
            </a:endParaRPr>
          </a:p>
        </p:txBody>
      </p:sp>
    </p:spTree>
    <p:extLst>
      <p:ext uri="{BB962C8B-B14F-4D97-AF65-F5344CB8AC3E}">
        <p14:creationId xmlns:p14="http://schemas.microsoft.com/office/powerpoint/2010/main" val="1462928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animEffect transition="in" filter="fade">
                                      <p:cBhvr>
                                        <p:cTn id="12" dur="500"/>
                                        <p:tgtEl>
                                          <p:spTgt spid="5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0">
                                            <p:txEl>
                                              <p:pRg st="3" end="3"/>
                                            </p:txEl>
                                          </p:spTgt>
                                        </p:tgtEl>
                                        <p:attrNameLst>
                                          <p:attrName>style.visibility</p:attrName>
                                        </p:attrNameLst>
                                      </p:cBhvr>
                                      <p:to>
                                        <p:strVal val="visible"/>
                                      </p:to>
                                    </p:set>
                                    <p:animEffect transition="in" filter="fade">
                                      <p:cBhvr>
                                        <p:cTn id="15" dur="500"/>
                                        <p:tgtEl>
                                          <p:spTgt spid="5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xEl>
                                              <p:pRg st="5" end="5"/>
                                            </p:txEl>
                                          </p:spTgt>
                                        </p:tgtEl>
                                        <p:attrNameLst>
                                          <p:attrName>style.visibility</p:attrName>
                                        </p:attrNameLst>
                                      </p:cBhvr>
                                      <p:to>
                                        <p:strVal val="visible"/>
                                      </p:to>
                                    </p:set>
                                    <p:animEffect transition="in" filter="fade">
                                      <p:cBhvr>
                                        <p:cTn id="20" dur="500"/>
                                        <p:tgtEl>
                                          <p:spTgt spid="50">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xEl>
                                              <p:pRg st="6" end="6"/>
                                            </p:txEl>
                                          </p:spTgt>
                                        </p:tgtEl>
                                        <p:attrNameLst>
                                          <p:attrName>style.visibility</p:attrName>
                                        </p:attrNameLst>
                                      </p:cBhvr>
                                      <p:to>
                                        <p:strVal val="visible"/>
                                      </p:to>
                                    </p:set>
                                    <p:animEffect transition="in" filter="fade">
                                      <p:cBhvr>
                                        <p:cTn id="23" dur="500"/>
                                        <p:tgtEl>
                                          <p:spTgt spid="50">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xEl>
                                              <p:pRg st="7" end="7"/>
                                            </p:txEl>
                                          </p:spTgt>
                                        </p:tgtEl>
                                        <p:attrNameLst>
                                          <p:attrName>style.visibility</p:attrName>
                                        </p:attrNameLst>
                                      </p:cBhvr>
                                      <p:to>
                                        <p:strVal val="visible"/>
                                      </p:to>
                                    </p:set>
                                    <p:animEffect transition="in" filter="fade">
                                      <p:cBhvr>
                                        <p:cTn id="26"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pic>
        <p:nvPicPr>
          <p:cNvPr id="10" name="Picture 9">
            <a:extLst>
              <a:ext uri="{FF2B5EF4-FFF2-40B4-BE49-F238E27FC236}">
                <a16:creationId xmlns:a16="http://schemas.microsoft.com/office/drawing/2014/main" id="{8C2B1696-62DB-4F2F-A857-157F4E3325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7553" y="446551"/>
            <a:ext cx="1807029" cy="1355272"/>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Mâu Thuẫn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FEFEFE"/>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6794048" cy="400110"/>
          </a:xfrm>
          <a:prstGeom prst="rect">
            <a:avLst/>
          </a:prstGeom>
          <a:noFill/>
        </p:spPr>
        <p:txBody>
          <a:bodyPr wrap="square" rtlCol="0">
            <a:spAutoFit/>
          </a:bodyPr>
          <a:lstStyle/>
          <a:p>
            <a:r>
              <a:rPr lang="en-US" sz="2000" b="1">
                <a:solidFill>
                  <a:srgbClr val="FEFEFE"/>
                </a:solidFill>
              </a:rPr>
              <a:t>Mâu thuẫn là gì? Trình bày tính chất chung của mâu thuẫn?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68442" y="2771902"/>
            <a:ext cx="8099658" cy="830997"/>
          </a:xfrm>
          <a:prstGeom prst="rect">
            <a:avLst/>
          </a:prstGeom>
          <a:noFill/>
        </p:spPr>
        <p:txBody>
          <a:bodyPr wrap="square" rtlCol="0">
            <a:spAutoFit/>
          </a:bodyPr>
          <a:lstStyle/>
          <a:p>
            <a:r>
              <a:rPr lang="en-US" sz="4800" b="1">
                <a:solidFill>
                  <a:srgbClr val="FEFEFE"/>
                </a:solidFill>
              </a:rPr>
              <a:t>Tính khách quan, tính phổ biến</a:t>
            </a:r>
          </a:p>
        </p:txBody>
      </p:sp>
      <p:sp>
        <p:nvSpPr>
          <p:cNvPr id="2" name="TextBox 1">
            <a:extLst>
              <a:ext uri="{FF2B5EF4-FFF2-40B4-BE49-F238E27FC236}">
                <a16:creationId xmlns:a16="http://schemas.microsoft.com/office/drawing/2014/main" id="{C0041277-A3F7-4FC1-9AFE-546F323FB486}"/>
              </a:ext>
            </a:extLst>
          </p:cNvPr>
          <p:cNvSpPr txBox="1"/>
          <p:nvPr/>
        </p:nvSpPr>
        <p:spPr>
          <a:xfrm>
            <a:off x="3429592" y="3541343"/>
            <a:ext cx="8356167" cy="1631216"/>
          </a:xfrm>
          <a:prstGeom prst="rect">
            <a:avLst/>
          </a:prstGeom>
          <a:noFill/>
        </p:spPr>
        <p:txBody>
          <a:bodyPr wrap="square" rtlCol="0">
            <a:spAutoFit/>
          </a:bodyPr>
          <a:lstStyle/>
          <a:p>
            <a:r>
              <a:rPr lang="en-US" sz="2000" b="1">
                <a:solidFill>
                  <a:srgbClr val="FEFEFE"/>
                </a:solidFill>
              </a:rPr>
              <a:t>Bất kỳ sự vật, hiện tượng nào cũng được tạo thành từ nhiều bộ phận, mang nhiều thuộc tính khác nhau, có cả những yếu tố đối lập nhau. Chính những mặt đối lập nằm trong sự liên hệ, tác động qua lại với nhau tạo thành mâu thuẫn biện chứng. Mâu thuẫn biện chứng tồn tại trong cả tự nhiên, xã hội, xã hội và tư duy</a:t>
            </a:r>
          </a:p>
        </p:txBody>
      </p:sp>
    </p:spTree>
    <p:extLst>
      <p:ext uri="{BB962C8B-B14F-4D97-AF65-F5344CB8AC3E}">
        <p14:creationId xmlns:p14="http://schemas.microsoft.com/office/powerpoint/2010/main" val="3546905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570DD9-9CC8-42CE-9CC9-EB77B46F7A1C}"/>
              </a:ext>
            </a:extLst>
          </p:cNvPr>
          <p:cNvSpPr/>
          <p:nvPr/>
        </p:nvSpPr>
        <p:spPr>
          <a:xfrm>
            <a:off x="-2" y="0"/>
            <a:ext cx="12192000" cy="6858000"/>
          </a:xfrm>
          <a:prstGeom prst="rect">
            <a:avLst/>
          </a:prstGeom>
          <a:solidFill>
            <a:srgbClr val="1E1E1E"/>
          </a:solidFill>
          <a:ln>
            <a:solidFill>
              <a:srgbClr val="1B1B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3B7EA9-7DBC-4FCF-8583-4FFA1B39DD6A}"/>
              </a:ext>
            </a:extLst>
          </p:cNvPr>
          <p:cNvSpPr/>
          <p:nvPr/>
        </p:nvSpPr>
        <p:spPr>
          <a:xfrm>
            <a:off x="-4" y="64476"/>
            <a:ext cx="3135086" cy="624107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90C7190-2BC1-44A8-884C-D58EE044121C}"/>
              </a:ext>
            </a:extLst>
          </p:cNvPr>
          <p:cNvPicPr>
            <a:picLocks noChangeAspect="1"/>
          </p:cNvPicPr>
          <p:nvPr/>
        </p:nvPicPr>
        <p:blipFill rotWithShape="1">
          <a:blip r:embed="rId2">
            <a:extLst>
              <a:ext uri="{28A0092B-C50C-407E-A947-70E740481C1C}">
                <a14:useLocalDpi xmlns:a14="http://schemas.microsoft.com/office/drawing/2010/main" val="0"/>
              </a:ext>
            </a:extLst>
          </a:blip>
          <a:srcRect t="2066" r="85357" b="79722"/>
          <a:stretch/>
        </p:blipFill>
        <p:spPr>
          <a:xfrm>
            <a:off x="25852" y="107041"/>
            <a:ext cx="2381251" cy="1665868"/>
          </a:xfrm>
          <a:prstGeom prst="rect">
            <a:avLst/>
          </a:prstGeom>
        </p:spPr>
      </p:pic>
      <p:pic>
        <p:nvPicPr>
          <p:cNvPr id="19" name="Picture 18">
            <a:extLst>
              <a:ext uri="{FF2B5EF4-FFF2-40B4-BE49-F238E27FC236}">
                <a16:creationId xmlns:a16="http://schemas.microsoft.com/office/drawing/2014/main" id="{1DAF2814-A05E-47B1-A0DC-FAEB5C4E956D}"/>
              </a:ext>
            </a:extLst>
          </p:cNvPr>
          <p:cNvPicPr>
            <a:picLocks noChangeAspect="1"/>
          </p:cNvPicPr>
          <p:nvPr/>
        </p:nvPicPr>
        <p:blipFill rotWithShape="1">
          <a:blip r:embed="rId2">
            <a:extLst>
              <a:ext uri="{28A0092B-C50C-407E-A947-70E740481C1C}">
                <a14:useLocalDpi xmlns:a14="http://schemas.microsoft.com/office/drawing/2010/main" val="0"/>
              </a:ext>
            </a:extLst>
          </a:blip>
          <a:srcRect t="20376" r="80161" b="65973"/>
          <a:stretch/>
        </p:blipFill>
        <p:spPr>
          <a:xfrm>
            <a:off x="0" y="1684059"/>
            <a:ext cx="2847975" cy="1102379"/>
          </a:xfrm>
          <a:prstGeom prst="rect">
            <a:avLst/>
          </a:prstGeom>
        </p:spPr>
      </p:pic>
      <p:pic>
        <p:nvPicPr>
          <p:cNvPr id="11" name="Picture 10">
            <a:extLst>
              <a:ext uri="{FF2B5EF4-FFF2-40B4-BE49-F238E27FC236}">
                <a16:creationId xmlns:a16="http://schemas.microsoft.com/office/drawing/2014/main" id="{2523AA21-B161-48C0-B873-2E2A9D0A4A59}"/>
              </a:ext>
            </a:extLst>
          </p:cNvPr>
          <p:cNvPicPr>
            <a:picLocks noChangeAspect="1"/>
          </p:cNvPicPr>
          <p:nvPr/>
        </p:nvPicPr>
        <p:blipFill rotWithShape="1">
          <a:blip r:embed="rId3"/>
          <a:srcRect l="18303" t="40980" r="68205" b="50789"/>
          <a:stretch/>
        </p:blipFill>
        <p:spPr>
          <a:xfrm>
            <a:off x="3196549" y="2123714"/>
            <a:ext cx="1644882" cy="564475"/>
          </a:xfrm>
          <a:prstGeom prst="rect">
            <a:avLst/>
          </a:prstGeom>
        </p:spPr>
      </p:pic>
      <p:pic>
        <p:nvPicPr>
          <p:cNvPr id="13" name="Picture 12">
            <a:extLst>
              <a:ext uri="{FF2B5EF4-FFF2-40B4-BE49-F238E27FC236}">
                <a16:creationId xmlns:a16="http://schemas.microsoft.com/office/drawing/2014/main" id="{EBDF9CB4-DD50-4A42-A4B7-3D1C83F71775}"/>
              </a:ext>
            </a:extLst>
          </p:cNvPr>
          <p:cNvPicPr>
            <a:picLocks noChangeAspect="1"/>
          </p:cNvPicPr>
          <p:nvPr/>
        </p:nvPicPr>
        <p:blipFill rotWithShape="1">
          <a:blip r:embed="rId3"/>
          <a:srcRect l="67639" t="43150" r="19375" b="51883"/>
          <a:stretch/>
        </p:blipFill>
        <p:spPr>
          <a:xfrm>
            <a:off x="10549463" y="2235248"/>
            <a:ext cx="1583268" cy="340661"/>
          </a:xfrm>
          <a:prstGeom prst="rect">
            <a:avLst/>
          </a:prstGeom>
        </p:spPr>
      </p:pic>
      <p:cxnSp>
        <p:nvCxnSpPr>
          <p:cNvPr id="20" name="Straight Connector 19">
            <a:extLst>
              <a:ext uri="{FF2B5EF4-FFF2-40B4-BE49-F238E27FC236}">
                <a16:creationId xmlns:a16="http://schemas.microsoft.com/office/drawing/2014/main" id="{2347CFC2-BA74-4C12-8E00-0E3BFD2D6D3E}"/>
              </a:ext>
            </a:extLst>
          </p:cNvPr>
          <p:cNvCxnSpPr>
            <a:cxnSpLocks/>
          </p:cNvCxnSpPr>
          <p:nvPr/>
        </p:nvCxnSpPr>
        <p:spPr>
          <a:xfrm>
            <a:off x="3196549" y="2740792"/>
            <a:ext cx="8723413" cy="0"/>
          </a:xfrm>
          <a:prstGeom prst="line">
            <a:avLst/>
          </a:prstGeom>
          <a:ln w="19050">
            <a:solidFill>
              <a:srgbClr val="222222"/>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5748AF2-E4A0-4C1E-9104-D4D064649F7E}"/>
              </a:ext>
            </a:extLst>
          </p:cNvPr>
          <p:cNvPicPr>
            <a:picLocks noChangeAspect="1"/>
          </p:cNvPicPr>
          <p:nvPr/>
        </p:nvPicPr>
        <p:blipFill rotWithShape="1">
          <a:blip r:embed="rId4">
            <a:extLst>
              <a:ext uri="{28A0092B-C50C-407E-A947-70E740481C1C}">
                <a14:useLocalDpi xmlns:a14="http://schemas.microsoft.com/office/drawing/2010/main" val="0"/>
              </a:ext>
            </a:extLst>
          </a:blip>
          <a:srcRect t="86825" b="4100"/>
          <a:stretch/>
        </p:blipFill>
        <p:spPr>
          <a:xfrm>
            <a:off x="0" y="6175041"/>
            <a:ext cx="12192000" cy="622300"/>
          </a:xfrm>
          <a:prstGeom prst="rect">
            <a:avLst/>
          </a:prstGeom>
          <a:ln>
            <a:solidFill>
              <a:srgbClr val="181818"/>
            </a:solidFill>
          </a:ln>
        </p:spPr>
      </p:pic>
      <p:pic>
        <p:nvPicPr>
          <p:cNvPr id="34" name="Picture 33">
            <a:extLst>
              <a:ext uri="{FF2B5EF4-FFF2-40B4-BE49-F238E27FC236}">
                <a16:creationId xmlns:a16="http://schemas.microsoft.com/office/drawing/2014/main" id="{E3E211CD-2D0D-4CB0-B7B6-C357929FC64E}"/>
              </a:ext>
            </a:extLst>
          </p:cNvPr>
          <p:cNvPicPr>
            <a:picLocks noChangeAspect="1"/>
          </p:cNvPicPr>
          <p:nvPr/>
        </p:nvPicPr>
        <p:blipFill rotWithShape="1">
          <a:blip r:embed="rId5"/>
          <a:srcRect t="86759" r="82422" b="4167"/>
          <a:stretch/>
        </p:blipFill>
        <p:spPr>
          <a:xfrm>
            <a:off x="144914" y="6171224"/>
            <a:ext cx="2143125" cy="622300"/>
          </a:xfrm>
          <a:prstGeom prst="rect">
            <a:avLst/>
          </a:prstGeom>
        </p:spPr>
      </p:pic>
      <p:sp>
        <p:nvSpPr>
          <p:cNvPr id="3" name="Rectangle 2">
            <a:extLst>
              <a:ext uri="{FF2B5EF4-FFF2-40B4-BE49-F238E27FC236}">
                <a16:creationId xmlns:a16="http://schemas.microsoft.com/office/drawing/2014/main" id="{A01A751A-CE37-4BD4-A187-F2B53AFFE8C0}"/>
              </a:ext>
            </a:extLst>
          </p:cNvPr>
          <p:cNvSpPr/>
          <p:nvPr/>
        </p:nvSpPr>
        <p:spPr>
          <a:xfrm>
            <a:off x="3160934" y="0"/>
            <a:ext cx="9056916" cy="212371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B91E81-D3C5-485B-BC3B-694182AE82EC}"/>
              </a:ext>
            </a:extLst>
          </p:cNvPr>
          <p:cNvSpPr/>
          <p:nvPr/>
        </p:nvSpPr>
        <p:spPr>
          <a:xfrm>
            <a:off x="3229495" y="64477"/>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5F5F5"/>
                </a:solidFill>
              </a:rPr>
              <a:t>&lt;</a:t>
            </a:r>
          </a:p>
        </p:txBody>
      </p:sp>
      <p:sp>
        <p:nvSpPr>
          <p:cNvPr id="32" name="Oval 31">
            <a:extLst>
              <a:ext uri="{FF2B5EF4-FFF2-40B4-BE49-F238E27FC236}">
                <a16:creationId xmlns:a16="http://schemas.microsoft.com/office/drawing/2014/main" id="{C9F3E6BA-2AAF-44A5-8F8A-48924779CCB7}"/>
              </a:ext>
            </a:extLst>
          </p:cNvPr>
          <p:cNvSpPr/>
          <p:nvPr/>
        </p:nvSpPr>
        <p:spPr>
          <a:xfrm>
            <a:off x="3550102" y="70338"/>
            <a:ext cx="252046" cy="253683"/>
          </a:xfrm>
          <a:prstGeom prst="ellipse">
            <a:avLst/>
          </a:prstGeom>
          <a:solidFill>
            <a:srgbClr val="0A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&gt;</a:t>
            </a:r>
          </a:p>
        </p:txBody>
      </p:sp>
      <p:sp>
        <p:nvSpPr>
          <p:cNvPr id="35" name="TextBox 34">
            <a:extLst>
              <a:ext uri="{FF2B5EF4-FFF2-40B4-BE49-F238E27FC236}">
                <a16:creationId xmlns:a16="http://schemas.microsoft.com/office/drawing/2014/main" id="{B825984D-5351-4C1B-9128-ADD6A0A3148A}"/>
              </a:ext>
            </a:extLst>
          </p:cNvPr>
          <p:cNvSpPr txBox="1"/>
          <p:nvPr/>
        </p:nvSpPr>
        <p:spPr>
          <a:xfrm>
            <a:off x="5126336" y="156936"/>
            <a:ext cx="717100" cy="307777"/>
          </a:xfrm>
          <a:prstGeom prst="rect">
            <a:avLst/>
          </a:prstGeom>
          <a:noFill/>
        </p:spPr>
        <p:txBody>
          <a:bodyPr wrap="square" rtlCol="0">
            <a:spAutoFit/>
          </a:bodyPr>
          <a:lstStyle/>
          <a:p>
            <a:r>
              <a:rPr lang="en-US" sz="1400" b="1">
                <a:solidFill>
                  <a:srgbClr val="FFFFFF"/>
                </a:solidFill>
              </a:rPr>
              <a:t>Playlist</a:t>
            </a:r>
          </a:p>
        </p:txBody>
      </p:sp>
      <p:pic>
        <p:nvPicPr>
          <p:cNvPr id="36" name="Picture 35">
            <a:extLst>
              <a:ext uri="{FF2B5EF4-FFF2-40B4-BE49-F238E27FC236}">
                <a16:creationId xmlns:a16="http://schemas.microsoft.com/office/drawing/2014/main" id="{76E1EC59-88D4-4CB1-9E89-B9A7E1CB4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514" y="1394617"/>
            <a:ext cx="391260" cy="400110"/>
          </a:xfrm>
          <a:prstGeom prst="rect">
            <a:avLst/>
          </a:prstGeom>
        </p:spPr>
      </p:pic>
      <p:sp>
        <p:nvSpPr>
          <p:cNvPr id="37" name="TextBox 36">
            <a:extLst>
              <a:ext uri="{FF2B5EF4-FFF2-40B4-BE49-F238E27FC236}">
                <a16:creationId xmlns:a16="http://schemas.microsoft.com/office/drawing/2014/main" id="{FAC28FFA-9761-4A9D-8CE1-3A6CC48296CC}"/>
              </a:ext>
            </a:extLst>
          </p:cNvPr>
          <p:cNvSpPr txBox="1"/>
          <p:nvPr/>
        </p:nvSpPr>
        <p:spPr>
          <a:xfrm>
            <a:off x="5550818" y="1410158"/>
            <a:ext cx="1051410" cy="338554"/>
          </a:xfrm>
          <a:prstGeom prst="rect">
            <a:avLst/>
          </a:prstGeom>
          <a:noFill/>
        </p:spPr>
        <p:txBody>
          <a:bodyPr wrap="square" rtlCol="0">
            <a:spAutoFit/>
          </a:bodyPr>
          <a:lstStyle/>
          <a:p>
            <a:r>
              <a:rPr lang="en-US" sz="1600" b="1">
                <a:solidFill>
                  <a:srgbClr val="FFFFFF"/>
                </a:solidFill>
                <a:latin typeface="Gotham" panose="02000804040000020004" pitchFamily="2" charset="0"/>
              </a:rPr>
              <a:t>NHÓM 1</a:t>
            </a:r>
          </a:p>
        </p:txBody>
      </p:sp>
      <p:sp>
        <p:nvSpPr>
          <p:cNvPr id="38" name="Flowchart: Terminator 37">
            <a:extLst>
              <a:ext uri="{FF2B5EF4-FFF2-40B4-BE49-F238E27FC236}">
                <a16:creationId xmlns:a16="http://schemas.microsoft.com/office/drawing/2014/main" id="{12556EAB-1339-4658-A2F2-A43F2E0667B9}"/>
              </a:ext>
            </a:extLst>
          </p:cNvPr>
          <p:cNvSpPr/>
          <p:nvPr/>
        </p:nvSpPr>
        <p:spPr>
          <a:xfrm>
            <a:off x="10635353" y="98633"/>
            <a:ext cx="1497378" cy="404317"/>
          </a:xfrm>
          <a:prstGeom prst="flowChartTerminator">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7097EDF-54A2-4AB8-AD02-C1B79C5D4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5284" y="138774"/>
            <a:ext cx="326095" cy="333471"/>
          </a:xfrm>
          <a:prstGeom prst="rect">
            <a:avLst/>
          </a:prstGeom>
        </p:spPr>
      </p:pic>
      <p:sp>
        <p:nvSpPr>
          <p:cNvPr id="40" name="TextBox 39">
            <a:extLst>
              <a:ext uri="{FF2B5EF4-FFF2-40B4-BE49-F238E27FC236}">
                <a16:creationId xmlns:a16="http://schemas.microsoft.com/office/drawing/2014/main" id="{A93B831D-0849-4DCC-AEE4-0BFB4A2376C1}"/>
              </a:ext>
            </a:extLst>
          </p:cNvPr>
          <p:cNvSpPr txBox="1"/>
          <p:nvPr/>
        </p:nvSpPr>
        <p:spPr>
          <a:xfrm>
            <a:off x="11025454" y="138774"/>
            <a:ext cx="916186" cy="307777"/>
          </a:xfrm>
          <a:prstGeom prst="rect">
            <a:avLst/>
          </a:prstGeom>
          <a:noFill/>
        </p:spPr>
        <p:txBody>
          <a:bodyPr wrap="square" rtlCol="0">
            <a:spAutoFit/>
          </a:bodyPr>
          <a:lstStyle/>
          <a:p>
            <a:r>
              <a:rPr lang="en-US" sz="1400" b="1">
                <a:solidFill>
                  <a:srgbClr val="FFFFFF"/>
                </a:solidFill>
                <a:latin typeface="Gotham" panose="02000804040000020004" pitchFamily="2" charset="0"/>
              </a:rPr>
              <a:t>NHÓM 1</a:t>
            </a:r>
          </a:p>
        </p:txBody>
      </p:sp>
      <p:pic>
        <p:nvPicPr>
          <p:cNvPr id="41" name="Picture 40">
            <a:extLst>
              <a:ext uri="{FF2B5EF4-FFF2-40B4-BE49-F238E27FC236}">
                <a16:creationId xmlns:a16="http://schemas.microsoft.com/office/drawing/2014/main" id="{B82E3011-9CC5-42C0-8D3A-AD3F935B06ED}"/>
              </a:ext>
            </a:extLst>
          </p:cNvPr>
          <p:cNvPicPr>
            <a:picLocks noChangeAspect="1"/>
          </p:cNvPicPr>
          <p:nvPr/>
        </p:nvPicPr>
        <p:blipFill rotWithShape="1">
          <a:blip r:embed="rId8"/>
          <a:srcRect l="78958" t="2757" r="19722" b="95361"/>
          <a:stretch/>
        </p:blipFill>
        <p:spPr>
          <a:xfrm>
            <a:off x="11837708" y="221233"/>
            <a:ext cx="207864" cy="166780"/>
          </a:xfrm>
          <a:prstGeom prst="rect">
            <a:avLst/>
          </a:prstGeom>
        </p:spPr>
      </p:pic>
      <p:pic>
        <p:nvPicPr>
          <p:cNvPr id="10" name="Picture 9">
            <a:extLst>
              <a:ext uri="{FF2B5EF4-FFF2-40B4-BE49-F238E27FC236}">
                <a16:creationId xmlns:a16="http://schemas.microsoft.com/office/drawing/2014/main" id="{8C2B1696-62DB-4F2F-A857-157F4E3325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7553" y="446551"/>
            <a:ext cx="1807029" cy="1355272"/>
          </a:xfrm>
          <a:prstGeom prst="rect">
            <a:avLst/>
          </a:prstGeom>
        </p:spPr>
      </p:pic>
      <p:sp>
        <p:nvSpPr>
          <p:cNvPr id="42" name="TextBox 41">
            <a:extLst>
              <a:ext uri="{FF2B5EF4-FFF2-40B4-BE49-F238E27FC236}">
                <a16:creationId xmlns:a16="http://schemas.microsoft.com/office/drawing/2014/main" id="{D9F1C8C6-8830-4009-9D27-A5E9A2245D9C}"/>
              </a:ext>
            </a:extLst>
          </p:cNvPr>
          <p:cNvSpPr txBox="1"/>
          <p:nvPr/>
        </p:nvSpPr>
        <p:spPr>
          <a:xfrm>
            <a:off x="5126336" y="355168"/>
            <a:ext cx="6794048" cy="584775"/>
          </a:xfrm>
          <a:prstGeom prst="rect">
            <a:avLst/>
          </a:prstGeom>
          <a:noFill/>
        </p:spPr>
        <p:txBody>
          <a:bodyPr wrap="square" rtlCol="0">
            <a:spAutoFit/>
          </a:bodyPr>
          <a:lstStyle/>
          <a:p>
            <a:r>
              <a:rPr lang="en-US" sz="3200" b="1">
                <a:solidFill>
                  <a:srgbClr val="FFFFFF"/>
                </a:solidFill>
              </a:rPr>
              <a:t>Mâu Thuẫn</a:t>
            </a:r>
          </a:p>
        </p:txBody>
      </p:sp>
      <p:sp>
        <p:nvSpPr>
          <p:cNvPr id="43" name="TextBox 42">
            <a:extLst>
              <a:ext uri="{FF2B5EF4-FFF2-40B4-BE49-F238E27FC236}">
                <a16:creationId xmlns:a16="http://schemas.microsoft.com/office/drawing/2014/main" id="{A72255B4-13CF-432B-9805-95CBC11A0DDF}"/>
              </a:ext>
            </a:extLst>
          </p:cNvPr>
          <p:cNvSpPr txBox="1"/>
          <p:nvPr/>
        </p:nvSpPr>
        <p:spPr>
          <a:xfrm>
            <a:off x="61467" y="2674827"/>
            <a:ext cx="3102415" cy="415498"/>
          </a:xfrm>
          <a:prstGeom prst="rect">
            <a:avLst/>
          </a:prstGeom>
          <a:noFill/>
        </p:spPr>
        <p:txBody>
          <a:bodyPr wrap="square" rtlCol="0">
            <a:spAutoFit/>
          </a:bodyPr>
          <a:lstStyle/>
          <a:p>
            <a:r>
              <a:rPr lang="en-US" sz="1050" b="1">
                <a:solidFill>
                  <a:srgbClr val="B3B3B3"/>
                </a:solidFill>
              </a:rPr>
              <a:t>Phép biện chứng duy vật, bản chất nhận thức và vai trò thực tiễn của nhận thức</a:t>
            </a:r>
          </a:p>
        </p:txBody>
      </p:sp>
      <p:sp>
        <p:nvSpPr>
          <p:cNvPr id="44" name="TextBox 43">
            <a:extLst>
              <a:ext uri="{FF2B5EF4-FFF2-40B4-BE49-F238E27FC236}">
                <a16:creationId xmlns:a16="http://schemas.microsoft.com/office/drawing/2014/main" id="{3C59CBE3-2E78-4EF3-BDE8-C7D051C9345B}"/>
              </a:ext>
            </a:extLst>
          </p:cNvPr>
          <p:cNvSpPr txBox="1"/>
          <p:nvPr/>
        </p:nvSpPr>
        <p:spPr>
          <a:xfrm>
            <a:off x="61467" y="3245281"/>
            <a:ext cx="3102415" cy="253916"/>
          </a:xfrm>
          <a:prstGeom prst="rect">
            <a:avLst/>
          </a:prstGeom>
          <a:noFill/>
        </p:spPr>
        <p:txBody>
          <a:bodyPr wrap="square" rtlCol="0">
            <a:spAutoFit/>
          </a:bodyPr>
          <a:lstStyle/>
          <a:p>
            <a:r>
              <a:rPr lang="en-US" sz="1050" b="1">
                <a:solidFill>
                  <a:srgbClr val="FEFEFE"/>
                </a:solidFill>
              </a:rPr>
              <a:t>Mâu thuẫn</a:t>
            </a:r>
          </a:p>
        </p:txBody>
      </p:sp>
      <p:sp>
        <p:nvSpPr>
          <p:cNvPr id="45" name="TextBox 44">
            <a:extLst>
              <a:ext uri="{FF2B5EF4-FFF2-40B4-BE49-F238E27FC236}">
                <a16:creationId xmlns:a16="http://schemas.microsoft.com/office/drawing/2014/main" id="{665898B6-9092-4D7A-96D6-58F13E80FA9C}"/>
              </a:ext>
            </a:extLst>
          </p:cNvPr>
          <p:cNvSpPr txBox="1"/>
          <p:nvPr/>
        </p:nvSpPr>
        <p:spPr>
          <a:xfrm>
            <a:off x="61467" y="3460015"/>
            <a:ext cx="3102415" cy="253916"/>
          </a:xfrm>
          <a:prstGeom prst="rect">
            <a:avLst/>
          </a:prstGeom>
          <a:noFill/>
        </p:spPr>
        <p:txBody>
          <a:bodyPr wrap="square" rtlCol="0">
            <a:spAutoFit/>
          </a:bodyPr>
          <a:lstStyle/>
          <a:p>
            <a:r>
              <a:rPr lang="en-US" sz="1050" b="1">
                <a:solidFill>
                  <a:srgbClr val="B3B3B3"/>
                </a:solidFill>
              </a:rPr>
              <a:t>Mối quan hệ giữa nguyên nhân và kết quả</a:t>
            </a:r>
          </a:p>
        </p:txBody>
      </p:sp>
      <p:sp>
        <p:nvSpPr>
          <p:cNvPr id="46" name="TextBox 45">
            <a:extLst>
              <a:ext uri="{FF2B5EF4-FFF2-40B4-BE49-F238E27FC236}">
                <a16:creationId xmlns:a16="http://schemas.microsoft.com/office/drawing/2014/main" id="{D8F87C23-203E-4820-A79C-D03B8699198D}"/>
              </a:ext>
            </a:extLst>
          </p:cNvPr>
          <p:cNvSpPr txBox="1"/>
          <p:nvPr/>
        </p:nvSpPr>
        <p:spPr>
          <a:xfrm>
            <a:off x="61467" y="3639215"/>
            <a:ext cx="3102415" cy="253916"/>
          </a:xfrm>
          <a:prstGeom prst="rect">
            <a:avLst/>
          </a:prstGeom>
          <a:noFill/>
        </p:spPr>
        <p:txBody>
          <a:bodyPr wrap="square" rtlCol="0">
            <a:spAutoFit/>
          </a:bodyPr>
          <a:lstStyle/>
          <a:p>
            <a:r>
              <a:rPr lang="en-US" sz="1050" b="1">
                <a:solidFill>
                  <a:srgbClr val="B3B3B3"/>
                </a:solidFill>
              </a:rPr>
              <a:t>Thực tiễn</a:t>
            </a:r>
          </a:p>
        </p:txBody>
      </p:sp>
      <p:sp>
        <p:nvSpPr>
          <p:cNvPr id="47" name="TextBox 46">
            <a:extLst>
              <a:ext uri="{FF2B5EF4-FFF2-40B4-BE49-F238E27FC236}">
                <a16:creationId xmlns:a16="http://schemas.microsoft.com/office/drawing/2014/main" id="{8B2D50F8-F871-40AC-B2E2-EC5B5CE3DFC8}"/>
              </a:ext>
            </a:extLst>
          </p:cNvPr>
          <p:cNvSpPr txBox="1"/>
          <p:nvPr/>
        </p:nvSpPr>
        <p:spPr>
          <a:xfrm>
            <a:off x="61467" y="3049163"/>
            <a:ext cx="2945893" cy="253916"/>
          </a:xfrm>
          <a:prstGeom prst="rect">
            <a:avLst/>
          </a:prstGeom>
          <a:solidFill>
            <a:srgbClr val="000000"/>
          </a:solidFill>
        </p:spPr>
        <p:txBody>
          <a:bodyPr wrap="square" rtlCol="0">
            <a:spAutoFit/>
          </a:bodyPr>
          <a:lstStyle/>
          <a:p>
            <a:r>
              <a:rPr lang="en-US" sz="1050" b="1">
                <a:solidFill>
                  <a:srgbClr val="B3B3B3"/>
                </a:solidFill>
              </a:rPr>
              <a:t>Mối liên hệ, mối liên hệ phổ biến</a:t>
            </a:r>
          </a:p>
        </p:txBody>
      </p:sp>
      <p:sp>
        <p:nvSpPr>
          <p:cNvPr id="48" name="TextBox 47">
            <a:extLst>
              <a:ext uri="{FF2B5EF4-FFF2-40B4-BE49-F238E27FC236}">
                <a16:creationId xmlns:a16="http://schemas.microsoft.com/office/drawing/2014/main" id="{1F9CF4F5-CA92-4D04-B596-43932DF1666C}"/>
              </a:ext>
            </a:extLst>
          </p:cNvPr>
          <p:cNvSpPr txBox="1"/>
          <p:nvPr/>
        </p:nvSpPr>
        <p:spPr>
          <a:xfrm>
            <a:off x="47067" y="3842317"/>
            <a:ext cx="3102415" cy="415498"/>
          </a:xfrm>
          <a:prstGeom prst="rect">
            <a:avLst/>
          </a:prstGeom>
          <a:noFill/>
        </p:spPr>
        <p:txBody>
          <a:bodyPr wrap="square" rtlCol="0">
            <a:spAutoFit/>
          </a:bodyPr>
          <a:lstStyle/>
          <a:p>
            <a:r>
              <a:rPr lang="en-US" sz="1050" b="1">
                <a:solidFill>
                  <a:srgbClr val="B3B3B3"/>
                </a:solidFill>
              </a:rPr>
              <a:t>Vai trò của thực tiễn đối với nhận thức theo quan điểm của CNDVBC</a:t>
            </a:r>
          </a:p>
        </p:txBody>
      </p:sp>
      <p:sp>
        <p:nvSpPr>
          <p:cNvPr id="49" name="TextBox 48">
            <a:extLst>
              <a:ext uri="{FF2B5EF4-FFF2-40B4-BE49-F238E27FC236}">
                <a16:creationId xmlns:a16="http://schemas.microsoft.com/office/drawing/2014/main" id="{66406AB6-FD1B-4A45-A336-AA5C9129BB42}"/>
              </a:ext>
            </a:extLst>
          </p:cNvPr>
          <p:cNvSpPr txBox="1"/>
          <p:nvPr/>
        </p:nvSpPr>
        <p:spPr>
          <a:xfrm>
            <a:off x="5125914" y="896823"/>
            <a:ext cx="6794048" cy="400110"/>
          </a:xfrm>
          <a:prstGeom prst="rect">
            <a:avLst/>
          </a:prstGeom>
          <a:noFill/>
        </p:spPr>
        <p:txBody>
          <a:bodyPr wrap="square" rtlCol="0">
            <a:spAutoFit/>
          </a:bodyPr>
          <a:lstStyle/>
          <a:p>
            <a:r>
              <a:rPr lang="en-US" sz="2000" b="1">
                <a:solidFill>
                  <a:srgbClr val="FEFEFE"/>
                </a:solidFill>
              </a:rPr>
              <a:t>Mâu thuẫn là gì? Trình bày tính chất chung của mâu thuẫn?</a:t>
            </a:r>
          </a:p>
        </p:txBody>
      </p:sp>
      <p:sp>
        <p:nvSpPr>
          <p:cNvPr id="50" name="TextBox 49">
            <a:extLst>
              <a:ext uri="{FF2B5EF4-FFF2-40B4-BE49-F238E27FC236}">
                <a16:creationId xmlns:a16="http://schemas.microsoft.com/office/drawing/2014/main" id="{82463A26-49F2-4700-93F4-7FB171079D4B}"/>
              </a:ext>
            </a:extLst>
          </p:cNvPr>
          <p:cNvSpPr txBox="1"/>
          <p:nvPr/>
        </p:nvSpPr>
        <p:spPr>
          <a:xfrm>
            <a:off x="3368442" y="2771902"/>
            <a:ext cx="8099658" cy="830997"/>
          </a:xfrm>
          <a:prstGeom prst="rect">
            <a:avLst/>
          </a:prstGeom>
          <a:noFill/>
        </p:spPr>
        <p:txBody>
          <a:bodyPr wrap="square" rtlCol="0">
            <a:spAutoFit/>
          </a:bodyPr>
          <a:lstStyle/>
          <a:p>
            <a:r>
              <a:rPr lang="en-US" sz="4800" b="1">
                <a:solidFill>
                  <a:srgbClr val="FEFEFE"/>
                </a:solidFill>
              </a:rPr>
              <a:t>Tính đa dạng, phong phú</a:t>
            </a:r>
          </a:p>
        </p:txBody>
      </p:sp>
      <p:sp>
        <p:nvSpPr>
          <p:cNvPr id="2" name="TextBox 1">
            <a:extLst>
              <a:ext uri="{FF2B5EF4-FFF2-40B4-BE49-F238E27FC236}">
                <a16:creationId xmlns:a16="http://schemas.microsoft.com/office/drawing/2014/main" id="{C0041277-A3F7-4FC1-9AFE-546F323FB486}"/>
              </a:ext>
            </a:extLst>
          </p:cNvPr>
          <p:cNvSpPr txBox="1"/>
          <p:nvPr/>
        </p:nvSpPr>
        <p:spPr>
          <a:xfrm>
            <a:off x="3429592" y="3541343"/>
            <a:ext cx="8356167" cy="1323439"/>
          </a:xfrm>
          <a:prstGeom prst="rect">
            <a:avLst/>
          </a:prstGeom>
          <a:noFill/>
        </p:spPr>
        <p:txBody>
          <a:bodyPr wrap="square" rtlCol="0">
            <a:spAutoFit/>
          </a:bodyPr>
          <a:lstStyle/>
          <a:p>
            <a:r>
              <a:rPr lang="en-US" sz="2000" b="1">
                <a:solidFill>
                  <a:srgbClr val="FEFEFE"/>
                </a:solidFill>
              </a:rPr>
              <a:t>Mỗi sự vật, hiện tượng, quá trình đều có thể bao hàm nhiều loại mâu thuẫn khác nhau, biểu hiện khác nhau trong những điều kiện lịch sử - cụ thể khác nhau, chúng giữ vị trí, vai trò khác nhau đối với sự tồn tại, vận động và phát triển của sự vật, hiện tượng.</a:t>
            </a:r>
          </a:p>
        </p:txBody>
      </p:sp>
      <p:sp>
        <p:nvSpPr>
          <p:cNvPr id="51" name="TextBox 50">
            <a:extLst>
              <a:ext uri="{FF2B5EF4-FFF2-40B4-BE49-F238E27FC236}">
                <a16:creationId xmlns:a16="http://schemas.microsoft.com/office/drawing/2014/main" id="{48CD32A2-0563-44C1-BE00-BBBE011824FE}"/>
              </a:ext>
            </a:extLst>
          </p:cNvPr>
          <p:cNvSpPr txBox="1"/>
          <p:nvPr/>
        </p:nvSpPr>
        <p:spPr>
          <a:xfrm>
            <a:off x="61466" y="3245281"/>
            <a:ext cx="2989317" cy="253916"/>
          </a:xfrm>
          <a:prstGeom prst="rect">
            <a:avLst/>
          </a:prstGeom>
          <a:solidFill>
            <a:srgbClr val="000000"/>
          </a:solidFill>
          <a:ln>
            <a:noFill/>
          </a:ln>
        </p:spPr>
        <p:txBody>
          <a:bodyPr wrap="square" rtlCol="0">
            <a:spAutoFit/>
          </a:bodyPr>
          <a:lstStyle/>
          <a:p>
            <a:r>
              <a:rPr lang="en-US" sz="1050" b="1">
                <a:solidFill>
                  <a:srgbClr val="B3B3B3"/>
                </a:solidFill>
              </a:rPr>
              <a:t>Mâu thuẫn</a:t>
            </a:r>
          </a:p>
        </p:txBody>
      </p:sp>
      <p:sp>
        <p:nvSpPr>
          <p:cNvPr id="53" name="TextBox 52">
            <a:extLst>
              <a:ext uri="{FF2B5EF4-FFF2-40B4-BE49-F238E27FC236}">
                <a16:creationId xmlns:a16="http://schemas.microsoft.com/office/drawing/2014/main" id="{80F45175-FC1F-4FD9-822E-3C0A591D5E40}"/>
              </a:ext>
            </a:extLst>
          </p:cNvPr>
          <p:cNvSpPr txBox="1"/>
          <p:nvPr/>
        </p:nvSpPr>
        <p:spPr>
          <a:xfrm>
            <a:off x="58520" y="3460015"/>
            <a:ext cx="3006664" cy="253916"/>
          </a:xfrm>
          <a:prstGeom prst="rect">
            <a:avLst/>
          </a:prstGeom>
          <a:solidFill>
            <a:srgbClr val="000000"/>
          </a:solidFill>
        </p:spPr>
        <p:txBody>
          <a:bodyPr wrap="square" rtlCol="0">
            <a:spAutoFit/>
          </a:bodyPr>
          <a:lstStyle/>
          <a:p>
            <a:r>
              <a:rPr lang="en-US" sz="1050" b="1">
                <a:solidFill>
                  <a:srgbClr val="FEFEFE"/>
                </a:solidFill>
              </a:rPr>
              <a:t>Mối quan hệ giữa nguyên nhân và kết quả</a:t>
            </a:r>
          </a:p>
        </p:txBody>
      </p:sp>
      <p:pic>
        <p:nvPicPr>
          <p:cNvPr id="54" name="Picture 53">
            <a:extLst>
              <a:ext uri="{FF2B5EF4-FFF2-40B4-BE49-F238E27FC236}">
                <a16:creationId xmlns:a16="http://schemas.microsoft.com/office/drawing/2014/main" id="{D29A8111-0E59-49A8-BC28-E927D2F992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715459">
            <a:off x="8911066" y="6974652"/>
            <a:ext cx="695597" cy="881743"/>
          </a:xfrm>
          <a:prstGeom prst="rect">
            <a:avLst/>
          </a:prstGeom>
        </p:spPr>
      </p:pic>
    </p:spTree>
    <p:extLst>
      <p:ext uri="{BB962C8B-B14F-4D97-AF65-F5344CB8AC3E}">
        <p14:creationId xmlns:p14="http://schemas.microsoft.com/office/powerpoint/2010/main" val="1857439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62891 -0.5088 " pathEditMode="relative" rAng="0" ptsTypes="AA">
                                      <p:cBhvr>
                                        <p:cTn id="6" dur="1000" fill="hold"/>
                                        <p:tgtEl>
                                          <p:spTgt spid="54"/>
                                        </p:tgtEl>
                                        <p:attrNameLst>
                                          <p:attrName>ppt_x</p:attrName>
                                          <p:attrName>ppt_y</p:attrName>
                                        </p:attrNameLst>
                                      </p:cBhvr>
                                      <p:rCtr x="-31445" y="-25440"/>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2958</Words>
  <Application>Microsoft Office PowerPoint</Application>
  <PresentationFormat>Widescreen</PresentationFormat>
  <Paragraphs>354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Gotham</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Công Nguyễn</cp:lastModifiedBy>
  <cp:revision>30</cp:revision>
  <dcterms:created xsi:type="dcterms:W3CDTF">2021-05-15T02:38:25Z</dcterms:created>
  <dcterms:modified xsi:type="dcterms:W3CDTF">2021-05-15T07:32:24Z</dcterms:modified>
</cp:coreProperties>
</file>